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CA8BEB1-A79F-438D-97A6-33D5D73BA6C7}" type="datetimeFigureOut">
              <a:rPr lang="en-AU" smtClean="0"/>
              <a:t>1/04/2014</a:t>
            </a:fld>
            <a:endParaRPr lang="en-AU"/>
          </a:p>
        </p:txBody>
      </p:sp>
      <p:sp>
        <p:nvSpPr>
          <p:cNvPr id="16" name="Slide Number Placeholder 15"/>
          <p:cNvSpPr>
            <a:spLocks noGrp="1"/>
          </p:cNvSpPr>
          <p:nvPr>
            <p:ph type="sldNum" sz="quarter" idx="11"/>
          </p:nvPr>
        </p:nvSpPr>
        <p:spPr/>
        <p:txBody>
          <a:bodyPr/>
          <a:lstStyle/>
          <a:p>
            <a:fld id="{277488C9-DC10-405A-92F9-12D546CBB0E8}" type="slidenum">
              <a:rPr lang="en-AU" smtClean="0"/>
              <a:t>‹#›</a:t>
            </a:fld>
            <a:endParaRPr lang="en-AU"/>
          </a:p>
        </p:txBody>
      </p:sp>
      <p:sp>
        <p:nvSpPr>
          <p:cNvPr id="17" name="Footer Placeholder 16"/>
          <p:cNvSpPr>
            <a:spLocks noGrp="1"/>
          </p:cNvSpPr>
          <p:nvPr>
            <p:ph type="ftr" sz="quarter" idx="12"/>
          </p:nvPr>
        </p:nvSpPr>
        <p:spPr/>
        <p:txBody>
          <a:bodyPr/>
          <a:lstStyle/>
          <a:p>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A8BEB1-A79F-438D-97A6-33D5D73BA6C7}" type="datetimeFigureOut">
              <a:rPr lang="en-AU" smtClean="0"/>
              <a:t>1/04/2014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7488C9-DC10-405A-92F9-12D546CBB0E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A8BEB1-A79F-438D-97A6-33D5D73BA6C7}" type="datetimeFigureOut">
              <a:rPr lang="en-AU" smtClean="0"/>
              <a:t>1/04/2014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7488C9-DC10-405A-92F9-12D546CBB0E8}"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CA8BEB1-A79F-438D-97A6-33D5D73BA6C7}" type="datetimeFigureOut">
              <a:rPr lang="en-AU" smtClean="0"/>
              <a:t>1/04/2014</a:t>
            </a:fld>
            <a:endParaRPr lang="en-AU"/>
          </a:p>
        </p:txBody>
      </p:sp>
      <p:sp>
        <p:nvSpPr>
          <p:cNvPr id="15" name="Slide Number Placeholder 14"/>
          <p:cNvSpPr>
            <a:spLocks noGrp="1"/>
          </p:cNvSpPr>
          <p:nvPr>
            <p:ph type="sldNum" sz="quarter" idx="15"/>
          </p:nvPr>
        </p:nvSpPr>
        <p:spPr/>
        <p:txBody>
          <a:bodyPr/>
          <a:lstStyle>
            <a:lvl1pPr algn="ctr">
              <a:defRPr/>
            </a:lvl1pPr>
          </a:lstStyle>
          <a:p>
            <a:fld id="{277488C9-DC10-405A-92F9-12D546CBB0E8}" type="slidenum">
              <a:rPr lang="en-AU" smtClean="0"/>
              <a:t>‹#›</a:t>
            </a:fld>
            <a:endParaRPr lang="en-AU"/>
          </a:p>
        </p:txBody>
      </p:sp>
      <p:sp>
        <p:nvSpPr>
          <p:cNvPr id="16" name="Footer Placeholder 15"/>
          <p:cNvSpPr>
            <a:spLocks noGrp="1"/>
          </p:cNvSpPr>
          <p:nvPr>
            <p:ph type="ftr" sz="quarter" idx="16"/>
          </p:nvPr>
        </p:nvSpPr>
        <p:spPr/>
        <p:txBody>
          <a:bodyPr/>
          <a:lstStyle/>
          <a:p>
            <a:endParaRPr lang="en-AU"/>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A8BEB1-A79F-438D-97A6-33D5D73BA6C7}" type="datetimeFigureOut">
              <a:rPr lang="en-AU" smtClean="0"/>
              <a:t>1/04/2014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7488C9-DC10-405A-92F9-12D546CBB0E8}" type="slidenum">
              <a:rPr lang="en-AU" smtClean="0"/>
              <a:t>‹#›</a:t>
            </a:fld>
            <a:endParaRPr lang="en-AU"/>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CA8BEB1-A79F-438D-97A6-33D5D73BA6C7}" type="datetimeFigureOut">
              <a:rPr lang="en-AU" smtClean="0"/>
              <a:t>1/04/2014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7488C9-DC10-405A-92F9-12D546CBB0E8}" type="slidenum">
              <a:rPr lang="en-AU" smtClean="0"/>
              <a:t>‹#›</a:t>
            </a:fld>
            <a:endParaRPr lang="en-AU"/>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77488C9-DC10-405A-92F9-12D546CBB0E8}" type="slidenum">
              <a:rPr lang="en-AU" smtClean="0"/>
              <a:t>‹#›</a:t>
            </a:fld>
            <a:endParaRPr lang="en-AU"/>
          </a:p>
        </p:txBody>
      </p:sp>
      <p:sp>
        <p:nvSpPr>
          <p:cNvPr id="8" name="Footer Placeholder 7"/>
          <p:cNvSpPr>
            <a:spLocks noGrp="1"/>
          </p:cNvSpPr>
          <p:nvPr>
            <p:ph type="ftr" sz="quarter" idx="11"/>
          </p:nvPr>
        </p:nvSpPr>
        <p:spPr/>
        <p:txBody>
          <a:bodyPr/>
          <a:lstStyle/>
          <a:p>
            <a:endParaRPr lang="en-AU"/>
          </a:p>
        </p:txBody>
      </p:sp>
      <p:sp>
        <p:nvSpPr>
          <p:cNvPr id="7" name="Date Placeholder 6"/>
          <p:cNvSpPr>
            <a:spLocks noGrp="1"/>
          </p:cNvSpPr>
          <p:nvPr>
            <p:ph type="dt" sz="half" idx="10"/>
          </p:nvPr>
        </p:nvSpPr>
        <p:spPr/>
        <p:txBody>
          <a:bodyPr/>
          <a:lstStyle/>
          <a:p>
            <a:fld id="{5CA8BEB1-A79F-438D-97A6-33D5D73BA6C7}" type="datetimeFigureOut">
              <a:rPr lang="en-AU" smtClean="0"/>
              <a:t>1/04/2014</a:t>
            </a:fld>
            <a:endParaRPr lang="en-AU"/>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CA8BEB1-A79F-438D-97A6-33D5D73BA6C7}" type="datetimeFigureOut">
              <a:rPr lang="en-AU" smtClean="0"/>
              <a:t>1/04/2014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77488C9-DC10-405A-92F9-12D546CBB0E8}" type="slidenum">
              <a:rPr lang="en-AU" smtClean="0"/>
              <a:t>‹#›</a:t>
            </a:fld>
            <a:endParaRPr lang="en-AU"/>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8BEB1-A79F-438D-97A6-33D5D73BA6C7}" type="datetimeFigureOut">
              <a:rPr lang="en-AU" smtClean="0"/>
              <a:t>1/04/2014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77488C9-DC10-405A-92F9-12D546CBB0E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CA8BEB1-A79F-438D-97A6-33D5D73BA6C7}" type="datetimeFigureOut">
              <a:rPr lang="en-AU" smtClean="0"/>
              <a:t>1/04/2014</a:t>
            </a:fld>
            <a:endParaRPr lang="en-AU"/>
          </a:p>
        </p:txBody>
      </p:sp>
      <p:sp>
        <p:nvSpPr>
          <p:cNvPr id="9" name="Slide Number Placeholder 8"/>
          <p:cNvSpPr>
            <a:spLocks noGrp="1"/>
          </p:cNvSpPr>
          <p:nvPr>
            <p:ph type="sldNum" sz="quarter" idx="15"/>
          </p:nvPr>
        </p:nvSpPr>
        <p:spPr/>
        <p:txBody>
          <a:bodyPr/>
          <a:lstStyle/>
          <a:p>
            <a:fld id="{277488C9-DC10-405A-92F9-12D546CBB0E8}" type="slidenum">
              <a:rPr lang="en-AU" smtClean="0"/>
              <a:t>‹#›</a:t>
            </a:fld>
            <a:endParaRPr lang="en-AU"/>
          </a:p>
        </p:txBody>
      </p:sp>
      <p:sp>
        <p:nvSpPr>
          <p:cNvPr id="10" name="Footer Placeholder 9"/>
          <p:cNvSpPr>
            <a:spLocks noGrp="1"/>
          </p:cNvSpPr>
          <p:nvPr>
            <p:ph type="ftr" sz="quarter" idx="16"/>
          </p:nvPr>
        </p:nvSpPr>
        <p:spPr/>
        <p:txBody>
          <a:bodyPr/>
          <a:lstStyle/>
          <a:p>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CA8BEB1-A79F-438D-97A6-33D5D73BA6C7}" type="datetimeFigureOut">
              <a:rPr lang="en-AU" smtClean="0"/>
              <a:t>1/04/2014</a:t>
            </a:fld>
            <a:endParaRPr lang="en-AU"/>
          </a:p>
        </p:txBody>
      </p:sp>
      <p:sp>
        <p:nvSpPr>
          <p:cNvPr id="9" name="Slide Number Placeholder 8"/>
          <p:cNvSpPr>
            <a:spLocks noGrp="1"/>
          </p:cNvSpPr>
          <p:nvPr>
            <p:ph type="sldNum" sz="quarter" idx="11"/>
          </p:nvPr>
        </p:nvSpPr>
        <p:spPr/>
        <p:txBody>
          <a:bodyPr/>
          <a:lstStyle/>
          <a:p>
            <a:fld id="{277488C9-DC10-405A-92F9-12D546CBB0E8}" type="slidenum">
              <a:rPr lang="en-AU" smtClean="0"/>
              <a:t>‹#›</a:t>
            </a:fld>
            <a:endParaRPr lang="en-AU"/>
          </a:p>
        </p:txBody>
      </p:sp>
      <p:sp>
        <p:nvSpPr>
          <p:cNvPr id="10" name="Footer Placeholder 9"/>
          <p:cNvSpPr>
            <a:spLocks noGrp="1"/>
          </p:cNvSpPr>
          <p:nvPr>
            <p:ph type="ftr" sz="quarter" idx="12"/>
          </p:nvPr>
        </p:nvSpPr>
        <p:spPr/>
        <p:txBody>
          <a:bodyPr/>
          <a:lstStyle/>
          <a:p>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CA8BEB1-A79F-438D-97A6-33D5D73BA6C7}" type="datetimeFigureOut">
              <a:rPr lang="en-AU" smtClean="0"/>
              <a:t>1/04/2014</a:t>
            </a:fld>
            <a:endParaRPr lang="en-AU"/>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AU"/>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77488C9-DC10-405A-92F9-12D546CBB0E8}" type="slidenum">
              <a:rPr lang="en-AU" smtClean="0"/>
              <a:t>‹#›</a:t>
            </a:fld>
            <a:endParaRPr lang="en-AU"/>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AU"/>
          </a:p>
        </p:txBody>
      </p:sp>
      <p:sp>
        <p:nvSpPr>
          <p:cNvPr id="2" name="Title 1"/>
          <p:cNvSpPr>
            <a:spLocks noGrp="1"/>
          </p:cNvSpPr>
          <p:nvPr>
            <p:ph type="ctrTitle"/>
          </p:nvPr>
        </p:nvSpPr>
        <p:spPr/>
        <p:txBody>
          <a:bodyPr/>
          <a:lstStyle/>
          <a:p>
            <a:r>
              <a:rPr lang="en-AU" dirty="0" smtClean="0"/>
              <a:t>Legal Consequences and Responsibilities of Marriage</a:t>
            </a:r>
            <a:endParaRPr lang="en-AU" dirty="0"/>
          </a:p>
        </p:txBody>
      </p:sp>
    </p:spTree>
    <p:extLst>
      <p:ext uri="{BB962C8B-B14F-4D97-AF65-F5344CB8AC3E}">
        <p14:creationId xmlns:p14="http://schemas.microsoft.com/office/powerpoint/2010/main" val="973997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A spouse is NOT compellable to give evidence against their spouse</a:t>
            </a:r>
            <a:r>
              <a:rPr lang="en-AU" dirty="0"/>
              <a:t> </a:t>
            </a:r>
            <a:r>
              <a:rPr lang="en-AU" dirty="0" smtClean="0"/>
              <a:t>in any proceedings civil or criminal</a:t>
            </a:r>
          </a:p>
          <a:p>
            <a:endParaRPr lang="en-AU" dirty="0"/>
          </a:p>
          <a:p>
            <a:r>
              <a:rPr lang="en-AU" dirty="0" smtClean="0"/>
              <a:t>However, this does NOT mean that the spouse cannot CHOOSE to give evidence</a:t>
            </a:r>
            <a:endParaRPr lang="en-AU" dirty="0" smtClean="0"/>
          </a:p>
        </p:txBody>
      </p:sp>
      <p:sp>
        <p:nvSpPr>
          <p:cNvPr id="3" name="Title 2"/>
          <p:cNvSpPr>
            <a:spLocks noGrp="1"/>
          </p:cNvSpPr>
          <p:nvPr>
            <p:ph type="title"/>
          </p:nvPr>
        </p:nvSpPr>
        <p:spPr/>
        <p:txBody>
          <a:bodyPr/>
          <a:lstStyle/>
          <a:p>
            <a:r>
              <a:rPr lang="en-AU" dirty="0" smtClean="0"/>
              <a:t>Compellability</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507288" cy="5184576"/>
          </a:xfrm>
        </p:spPr>
        <p:txBody>
          <a:bodyPr>
            <a:normAutofit/>
          </a:bodyPr>
          <a:lstStyle/>
          <a:p>
            <a:r>
              <a:rPr lang="en-AU" dirty="0" smtClean="0"/>
              <a:t>Marriage automatically cancels any previous wills UNLESS the will was made in contemplation of marriage</a:t>
            </a:r>
          </a:p>
          <a:p>
            <a:pPr marL="0" indent="0">
              <a:buNone/>
            </a:pPr>
            <a:endParaRPr lang="en-AU" dirty="0"/>
          </a:p>
          <a:p>
            <a:pPr marL="0" indent="0">
              <a:buNone/>
            </a:pPr>
            <a:r>
              <a:rPr lang="en-AU" dirty="0"/>
              <a:t>SUCCESSION ACT 2006 - SECT 12</a:t>
            </a:r>
          </a:p>
          <a:p>
            <a:pPr marL="0" indent="0">
              <a:buNone/>
            </a:pPr>
            <a:r>
              <a:rPr lang="en-AU" dirty="0"/>
              <a:t>12 Effect of marriage on a will</a:t>
            </a:r>
          </a:p>
          <a:p>
            <a:pPr marL="0" indent="0">
              <a:buNone/>
            </a:pPr>
            <a:r>
              <a:rPr lang="en-AU" dirty="0"/>
              <a:t>(1)	A will is revoked by the marriage of a testator</a:t>
            </a:r>
            <a:r>
              <a:rPr lang="en-AU" dirty="0" smtClean="0"/>
              <a:t>.</a:t>
            </a:r>
          </a:p>
          <a:p>
            <a:pPr marL="0" indent="0">
              <a:buNone/>
            </a:pPr>
            <a:r>
              <a:rPr lang="en-AU" dirty="0" smtClean="0"/>
              <a:t>(3)	A will made in contemplation of a particular 	marriage, whether or not that contemplation is 	expressed in the will, is not revoked by the 	solemnisation of the marriage concerned.</a:t>
            </a:r>
          </a:p>
          <a:p>
            <a:pPr marL="0" indent="0">
              <a:buNone/>
            </a:pPr>
            <a:endParaRPr lang="en-AU" dirty="0" smtClean="0"/>
          </a:p>
          <a:p>
            <a:endParaRPr lang="en-AU" dirty="0"/>
          </a:p>
        </p:txBody>
      </p:sp>
      <p:sp>
        <p:nvSpPr>
          <p:cNvPr id="3" name="Title 2"/>
          <p:cNvSpPr>
            <a:spLocks noGrp="1"/>
          </p:cNvSpPr>
          <p:nvPr>
            <p:ph type="title"/>
          </p:nvPr>
        </p:nvSpPr>
        <p:spPr/>
        <p:txBody>
          <a:bodyPr/>
          <a:lstStyle/>
          <a:p>
            <a:r>
              <a:rPr lang="en-AU" dirty="0" smtClean="0"/>
              <a:t>Wills &amp; Estates</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barn(inVertical)">
                                      <p:cBhvr>
                                        <p:cTn id="15" dur="500"/>
                                        <p:tgtEl>
                                          <p:spTgt spid="2">
                                            <p:txEl>
                                              <p:pRg st="3" end="3"/>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barn(inVertical)">
                                      <p:cBhvr>
                                        <p:cTn id="18" dur="5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barn(inVertical)">
                                      <p:cBhvr>
                                        <p:cTn id="2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268760"/>
            <a:ext cx="8712968" cy="5328592"/>
          </a:xfrm>
        </p:spPr>
        <p:txBody>
          <a:bodyPr/>
          <a:lstStyle/>
          <a:p>
            <a:r>
              <a:rPr lang="en-AU" dirty="0"/>
              <a:t>If a person dies without a will (intestate) State laws </a:t>
            </a:r>
            <a:r>
              <a:rPr lang="en-AU" dirty="0" smtClean="0"/>
              <a:t>apply</a:t>
            </a:r>
          </a:p>
          <a:p>
            <a:pPr marL="0" indent="0">
              <a:buNone/>
            </a:pPr>
            <a:endParaRPr lang="en-AU" dirty="0"/>
          </a:p>
          <a:p>
            <a:r>
              <a:rPr lang="en-AU" dirty="0"/>
              <a:t>In NSW if the deceased leaves a spouse and no children, the spouse is entitled to the whole </a:t>
            </a:r>
            <a:r>
              <a:rPr lang="en-AU" dirty="0" smtClean="0"/>
              <a:t>estate</a:t>
            </a:r>
          </a:p>
          <a:p>
            <a:pPr marL="0" indent="0">
              <a:buNone/>
            </a:pPr>
            <a:endParaRPr lang="en-AU" dirty="0"/>
          </a:p>
          <a:p>
            <a:pPr marL="0" indent="0">
              <a:buNone/>
            </a:pPr>
            <a:r>
              <a:rPr lang="en-AU" dirty="0"/>
              <a:t>SUCCESSION ACT 2006 - SECT 111</a:t>
            </a:r>
          </a:p>
          <a:p>
            <a:pPr marL="0" indent="0">
              <a:buNone/>
            </a:pPr>
            <a:r>
              <a:rPr lang="en-AU" dirty="0"/>
              <a:t>111 Spouse’s entitlement where no issue</a:t>
            </a:r>
          </a:p>
          <a:p>
            <a:pPr marL="0" indent="0">
              <a:buNone/>
            </a:pPr>
            <a:endParaRPr lang="en-AU" dirty="0" smtClean="0"/>
          </a:p>
          <a:p>
            <a:pPr marL="0" indent="0">
              <a:buNone/>
            </a:pPr>
            <a:r>
              <a:rPr lang="en-AU" dirty="0" smtClean="0"/>
              <a:t>If </a:t>
            </a:r>
            <a:r>
              <a:rPr lang="en-AU" dirty="0"/>
              <a:t>an intestate leaves a spouse but no issue, the spouse is entitled to the whole of the intestate estate.</a:t>
            </a:r>
          </a:p>
          <a:p>
            <a:pPr marL="0" indent="0">
              <a:buNone/>
            </a:pPr>
            <a:endParaRPr lang="en-AU" dirty="0"/>
          </a:p>
          <a:p>
            <a:endParaRPr lang="en-AU" dirty="0"/>
          </a:p>
        </p:txBody>
      </p:sp>
      <p:sp>
        <p:nvSpPr>
          <p:cNvPr id="3" name="Title 2"/>
          <p:cNvSpPr>
            <a:spLocks noGrp="1"/>
          </p:cNvSpPr>
          <p:nvPr>
            <p:ph type="title"/>
          </p:nvPr>
        </p:nvSpPr>
        <p:spPr/>
        <p:txBody>
          <a:bodyPr/>
          <a:lstStyle/>
          <a:p>
            <a:r>
              <a:rPr lang="en-AU" dirty="0" smtClean="0"/>
              <a:t>Wills &amp; Estates</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barn(inVertical)">
                                      <p:cBhvr>
                                        <p:cTn id="20" dur="500"/>
                                        <p:tgtEl>
                                          <p:spTgt spid="2">
                                            <p:txEl>
                                              <p:pRg st="5" end="5"/>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Effect transition="in" filter="barn(inVertical)">
                                      <p:cBhvr>
                                        <p:cTn id="23"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6632"/>
            <a:ext cx="8784976" cy="6624736"/>
          </a:xfrm>
        </p:spPr>
        <p:txBody>
          <a:bodyPr>
            <a:normAutofit fontScale="85000" lnSpcReduction="10000"/>
          </a:bodyPr>
          <a:lstStyle/>
          <a:p>
            <a:pPr marL="0" indent="0">
              <a:buNone/>
            </a:pPr>
            <a:r>
              <a:rPr lang="en-AU" dirty="0" smtClean="0"/>
              <a:t>In the event that an ‘eligible person’ is dissatisfied with the provisions of a will or their apportionment under the intestacy laws an application for further ‘family provision’ may be made</a:t>
            </a:r>
          </a:p>
          <a:p>
            <a:pPr marL="0" indent="0">
              <a:buNone/>
            </a:pPr>
            <a:endParaRPr lang="en-AU" dirty="0" smtClean="0"/>
          </a:p>
          <a:p>
            <a:pPr marL="0" indent="0">
              <a:buNone/>
            </a:pPr>
            <a:r>
              <a:rPr lang="en-AU" dirty="0" smtClean="0"/>
              <a:t>SUCCESSION </a:t>
            </a:r>
            <a:r>
              <a:rPr lang="en-AU" dirty="0"/>
              <a:t>ACT 2006 - SECT 59</a:t>
            </a:r>
          </a:p>
          <a:p>
            <a:pPr marL="0" indent="0">
              <a:buNone/>
            </a:pPr>
            <a:r>
              <a:rPr lang="en-AU" dirty="0" smtClean="0"/>
              <a:t>59 </a:t>
            </a:r>
            <a:r>
              <a:rPr lang="en-AU" dirty="0"/>
              <a:t>When family provision order may be made</a:t>
            </a:r>
          </a:p>
          <a:p>
            <a:endParaRPr lang="en-AU" dirty="0"/>
          </a:p>
          <a:p>
            <a:pPr marL="0" indent="0">
              <a:buNone/>
            </a:pPr>
            <a:r>
              <a:rPr lang="en-AU" dirty="0" smtClean="0"/>
              <a:t>The </a:t>
            </a:r>
            <a:r>
              <a:rPr lang="en-AU" dirty="0"/>
              <a:t>Court may, on application under Division 1, make a family provision order in relation to the estate of a deceased person, if the Court is satisfied that</a:t>
            </a:r>
            <a:r>
              <a:rPr lang="en-AU" dirty="0" smtClean="0"/>
              <a:t>:</a:t>
            </a:r>
          </a:p>
          <a:p>
            <a:pPr marL="0" indent="0">
              <a:buNone/>
            </a:pPr>
            <a:endParaRPr lang="en-AU" dirty="0"/>
          </a:p>
          <a:p>
            <a:pPr marL="0" indent="0">
              <a:buNone/>
            </a:pPr>
            <a:r>
              <a:rPr lang="en-AU" dirty="0" smtClean="0"/>
              <a:t>(a) the </a:t>
            </a:r>
            <a:r>
              <a:rPr lang="en-AU" dirty="0"/>
              <a:t>person in whose favour the order is to be made is an eligible person, </a:t>
            </a:r>
            <a:r>
              <a:rPr lang="en-AU" dirty="0" smtClean="0"/>
              <a:t>and</a:t>
            </a:r>
          </a:p>
          <a:p>
            <a:pPr marL="0" indent="0">
              <a:buNone/>
            </a:pPr>
            <a:endParaRPr lang="en-AU" dirty="0"/>
          </a:p>
          <a:p>
            <a:pPr marL="0" indent="0">
              <a:buNone/>
            </a:pPr>
            <a:r>
              <a:rPr lang="en-AU" dirty="0"/>
              <a:t>(c) at the time when the Court is considering the application, adequate provision for the proper maintenance, education or advancement in life of the person in whose favour the order is to be made has not been made by the will of the deceased person, or by the operation of the intestacy rules in relation to the estate of the deceased person, or both.</a:t>
            </a:r>
          </a:p>
          <a:p>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barn(inVertical)">
                                      <p:cBhvr>
                                        <p:cTn id="15" dur="5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barn(inVertical)">
                                      <p:cBhvr>
                                        <p:cTn id="20" dur="500"/>
                                        <p:tgtEl>
                                          <p:spTgt spid="2">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Effect transition="in" filter="barn(inVertical)">
                                      <p:cBhvr>
                                        <p:cTn id="25" dur="500"/>
                                        <p:tgtEl>
                                          <p:spTgt spid="2">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2">
                                            <p:txEl>
                                              <p:pRg st="9" end="9"/>
                                            </p:txEl>
                                          </p:spTgt>
                                        </p:tgtEl>
                                        <p:attrNameLst>
                                          <p:attrName>style.visibility</p:attrName>
                                        </p:attrNameLst>
                                      </p:cBhvr>
                                      <p:to>
                                        <p:strVal val="visible"/>
                                      </p:to>
                                    </p:set>
                                    <p:animEffect transition="in" filter="barn(inVertical)">
                                      <p:cBhvr>
                                        <p:cTn id="30"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0"/>
            <a:ext cx="8229600" cy="6597352"/>
          </a:xfrm>
        </p:spPr>
        <p:txBody>
          <a:bodyPr>
            <a:normAutofit fontScale="85000" lnSpcReduction="20000"/>
          </a:bodyPr>
          <a:lstStyle/>
          <a:p>
            <a:pPr marL="0" indent="0">
              <a:buNone/>
            </a:pPr>
            <a:r>
              <a:rPr lang="en-AU" dirty="0"/>
              <a:t>SUCCESSION ACT 2006 - SECT 57</a:t>
            </a:r>
          </a:p>
          <a:p>
            <a:pPr marL="0" indent="0">
              <a:buNone/>
            </a:pPr>
            <a:r>
              <a:rPr lang="en-AU" dirty="0"/>
              <a:t>57 Eligible persons</a:t>
            </a:r>
          </a:p>
          <a:p>
            <a:pPr marL="0" indent="0">
              <a:buNone/>
            </a:pPr>
            <a:endParaRPr lang="en-AU" dirty="0"/>
          </a:p>
          <a:p>
            <a:pPr marL="0" indent="0">
              <a:buNone/>
            </a:pPr>
            <a:r>
              <a:rPr lang="en-AU" dirty="0"/>
              <a:t>(1) The following are "eligible persons" who may apply to the Court for a family provision order in respect of the estate of a deceased person:</a:t>
            </a:r>
          </a:p>
          <a:p>
            <a:pPr marL="0" indent="0">
              <a:buNone/>
            </a:pPr>
            <a:r>
              <a:rPr lang="en-AU" dirty="0"/>
              <a:t>(a) a person who was the wife or husband of the deceased person at the time of the deceased person’s death,</a:t>
            </a:r>
          </a:p>
          <a:p>
            <a:pPr marL="0" indent="0">
              <a:buNone/>
            </a:pPr>
            <a:r>
              <a:rPr lang="en-AU" dirty="0"/>
              <a:t>(b) a person with whom the deceased person was living in a de facto relationship at the time of the deceased person’s death,</a:t>
            </a:r>
          </a:p>
          <a:p>
            <a:pPr marL="0" indent="0">
              <a:buNone/>
            </a:pPr>
            <a:r>
              <a:rPr lang="en-AU" dirty="0"/>
              <a:t>(c) a child of the deceased person,</a:t>
            </a:r>
          </a:p>
          <a:p>
            <a:pPr marL="0" indent="0">
              <a:buNone/>
            </a:pPr>
            <a:r>
              <a:rPr lang="en-AU" dirty="0"/>
              <a:t>(d) a former wife or husband of the deceased person,</a:t>
            </a:r>
          </a:p>
          <a:p>
            <a:pPr marL="0" indent="0">
              <a:buNone/>
            </a:pPr>
            <a:r>
              <a:rPr lang="en-AU" dirty="0"/>
              <a:t>(e) a person:</a:t>
            </a:r>
          </a:p>
          <a:p>
            <a:pPr marL="0" indent="0">
              <a:buNone/>
            </a:pPr>
            <a:r>
              <a:rPr lang="en-AU" dirty="0"/>
              <a:t>(i) who was, at any particular time, wholly or partly dependent on the deceased person, and</a:t>
            </a:r>
          </a:p>
          <a:p>
            <a:pPr marL="0" indent="0">
              <a:buNone/>
            </a:pPr>
            <a:r>
              <a:rPr lang="en-AU" dirty="0"/>
              <a:t>(ii) who is a grandchild of the deceased person or was, at that particular time or at any other time, a member of the household of which the deceased person was a member,</a:t>
            </a:r>
          </a:p>
          <a:p>
            <a:pPr marL="0" indent="0">
              <a:buNone/>
            </a:pPr>
            <a:r>
              <a:rPr lang="en-AU" dirty="0"/>
              <a:t>(f) a person with whom the deceased person was living in a close personal relationship at the time of the deceased person’s death.</a:t>
            </a:r>
          </a:p>
          <a:p>
            <a:pPr marL="0" indent="0">
              <a:buNone/>
            </a:pP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barn(inVertical)">
                                      <p:cBhvr>
                                        <p:cTn id="13" dur="500"/>
                                        <p:tgtEl>
                                          <p:spTgt spid="2">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barn(inVertical)">
                                      <p:cBhvr>
                                        <p:cTn id="18" dur="5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barn(inVertical)">
                                      <p:cBhvr>
                                        <p:cTn id="23" dur="500"/>
                                        <p:tgtEl>
                                          <p:spTgt spid="2">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barn(inVertical)">
                                      <p:cBhvr>
                                        <p:cTn id="28" dur="500"/>
                                        <p:tgtEl>
                                          <p:spTgt spid="2">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Effect transition="in" filter="barn(inVertical)">
                                      <p:cBhvr>
                                        <p:cTn id="33" dur="500"/>
                                        <p:tgtEl>
                                          <p:spTgt spid="2">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2">
                                            <p:txEl>
                                              <p:pRg st="8" end="8"/>
                                            </p:txEl>
                                          </p:spTgt>
                                        </p:tgtEl>
                                        <p:attrNameLst>
                                          <p:attrName>style.visibility</p:attrName>
                                        </p:attrNameLst>
                                      </p:cBhvr>
                                      <p:to>
                                        <p:strVal val="visible"/>
                                      </p:to>
                                    </p:set>
                                    <p:animEffect transition="in" filter="barn(inVertical)">
                                      <p:cBhvr>
                                        <p:cTn id="38" dur="500"/>
                                        <p:tgtEl>
                                          <p:spTgt spid="2">
                                            <p:txEl>
                                              <p:pRg st="8" end="8"/>
                                            </p:txEl>
                                          </p:spTgt>
                                        </p:tgtEl>
                                      </p:cBhvr>
                                    </p:animEffect>
                                  </p:childTnLst>
                                </p:cTn>
                              </p:par>
                              <p:par>
                                <p:cTn id="39" presetID="16" presetClass="entr" presetSubtype="21"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Effect transition="in" filter="barn(inVertical)">
                                      <p:cBhvr>
                                        <p:cTn id="41" dur="500"/>
                                        <p:tgtEl>
                                          <p:spTgt spid="2">
                                            <p:txEl>
                                              <p:pRg st="9" end="9"/>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2">
                                            <p:txEl>
                                              <p:pRg st="10" end="10"/>
                                            </p:txEl>
                                          </p:spTgt>
                                        </p:tgtEl>
                                        <p:attrNameLst>
                                          <p:attrName>style.visibility</p:attrName>
                                        </p:attrNameLst>
                                      </p:cBhvr>
                                      <p:to>
                                        <p:strVal val="visible"/>
                                      </p:to>
                                    </p:set>
                                    <p:animEffect transition="in" filter="barn(inVertical)">
                                      <p:cBhvr>
                                        <p:cTn id="46" dur="500"/>
                                        <p:tgtEl>
                                          <p:spTgt spid="2">
                                            <p:txEl>
                                              <p:pRg st="10" end="1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Effect transition="in" filter="barn(inVertical)">
                                      <p:cBhvr>
                                        <p:cTn id="51"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Generally the law does NOT intervene into marital and family life UNLESS there has been a breach of law</a:t>
            </a:r>
          </a:p>
          <a:p>
            <a:pPr marL="0" indent="0">
              <a:buNone/>
            </a:pPr>
            <a:endParaRPr lang="en-AU" dirty="0" smtClean="0"/>
          </a:p>
          <a:p>
            <a:r>
              <a:rPr lang="en-AU" dirty="0" smtClean="0"/>
              <a:t>In family law matters this only USUALLY occurs when there is a breakdown in the marital relationship </a:t>
            </a:r>
            <a:r>
              <a:rPr lang="en-AU" dirty="0" err="1" smtClean="0"/>
              <a:t>ie</a:t>
            </a:r>
            <a:r>
              <a:rPr lang="en-AU" dirty="0" smtClean="0"/>
              <a:t> divorce</a:t>
            </a:r>
          </a:p>
          <a:p>
            <a:pPr marL="0" indent="0">
              <a:buNone/>
            </a:pPr>
            <a:endParaRPr lang="en-AU" dirty="0" smtClean="0"/>
          </a:p>
          <a:p>
            <a:r>
              <a:rPr lang="en-AU" dirty="0" smtClean="0"/>
              <a:t>The other usual areas that the law becomes involved can include criminal matters (</a:t>
            </a:r>
            <a:r>
              <a:rPr lang="en-AU" dirty="0" err="1" smtClean="0"/>
              <a:t>eg</a:t>
            </a:r>
            <a:r>
              <a:rPr lang="en-AU" dirty="0" smtClean="0"/>
              <a:t> domestic violence) or children related matters (</a:t>
            </a:r>
            <a:r>
              <a:rPr lang="en-AU" dirty="0" err="1" smtClean="0"/>
              <a:t>eg</a:t>
            </a:r>
            <a:r>
              <a:rPr lang="en-AU" dirty="0" smtClean="0"/>
              <a:t> adoption) </a:t>
            </a:r>
            <a:endParaRPr lang="en-AU" dirty="0"/>
          </a:p>
        </p:txBody>
      </p:sp>
      <p:sp>
        <p:nvSpPr>
          <p:cNvPr id="3" name="Title 2"/>
          <p:cNvSpPr>
            <a:spLocks noGrp="1"/>
          </p:cNvSpPr>
          <p:nvPr>
            <p:ph type="title"/>
          </p:nvPr>
        </p:nvSpPr>
        <p:spPr/>
        <p:txBody>
          <a:bodyPr/>
          <a:lstStyle/>
          <a:p>
            <a:r>
              <a:rPr lang="en-AU" dirty="0" smtClean="0"/>
              <a:t>Generally</a:t>
            </a:r>
            <a:endParaRPr lang="en-AU" dirty="0"/>
          </a:p>
        </p:txBody>
      </p:sp>
    </p:spTree>
    <p:extLst>
      <p:ext uri="{BB962C8B-B14F-4D97-AF65-F5344CB8AC3E}">
        <p14:creationId xmlns:p14="http://schemas.microsoft.com/office/powerpoint/2010/main" val="49012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At law there are very few legally enforceable duties</a:t>
            </a:r>
          </a:p>
          <a:p>
            <a:pPr marL="0" indent="0">
              <a:buNone/>
            </a:pPr>
            <a:endParaRPr lang="en-AU" dirty="0" smtClean="0"/>
          </a:p>
          <a:p>
            <a:r>
              <a:rPr lang="en-AU" dirty="0" smtClean="0"/>
              <a:t>There is no legal impediment to adultery</a:t>
            </a:r>
          </a:p>
          <a:p>
            <a:pPr marL="0" indent="0">
              <a:buNone/>
            </a:pPr>
            <a:endParaRPr lang="en-AU" dirty="0" smtClean="0"/>
          </a:p>
          <a:p>
            <a:r>
              <a:rPr lang="en-AU" dirty="0" smtClean="0"/>
              <a:t>Nor is there a legal right to sexual relations in marriage</a:t>
            </a:r>
          </a:p>
          <a:p>
            <a:pPr marL="0" indent="0">
              <a:buNone/>
            </a:pPr>
            <a:endParaRPr lang="en-AU" dirty="0" smtClean="0"/>
          </a:p>
          <a:p>
            <a:r>
              <a:rPr lang="en-AU" dirty="0" smtClean="0"/>
              <a:t>Although there are many social expectations of a married couple these are generally NOT reflected in the law</a:t>
            </a:r>
            <a:endParaRPr lang="en-AU" dirty="0"/>
          </a:p>
        </p:txBody>
      </p:sp>
      <p:sp>
        <p:nvSpPr>
          <p:cNvPr id="3" name="Title 2"/>
          <p:cNvSpPr>
            <a:spLocks noGrp="1"/>
          </p:cNvSpPr>
          <p:nvPr>
            <p:ph type="title"/>
          </p:nvPr>
        </p:nvSpPr>
        <p:spPr/>
        <p:txBody>
          <a:bodyPr/>
          <a:lstStyle/>
          <a:p>
            <a:r>
              <a:rPr lang="en-AU" dirty="0" smtClean="0"/>
              <a:t>Mutual Duties of Husband and Wife</a:t>
            </a:r>
            <a:endParaRPr lang="en-AU" dirty="0"/>
          </a:p>
        </p:txBody>
      </p:sp>
    </p:spTree>
    <p:extLst>
      <p:ext uri="{BB962C8B-B14F-4D97-AF65-F5344CB8AC3E}">
        <p14:creationId xmlns:p14="http://schemas.microsoft.com/office/powerpoint/2010/main" val="95258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arn(inVertical)">
                                      <p:cBhvr>
                                        <p:cTn id="2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AU" dirty="0" smtClean="0"/>
              <a:t>Maintenance is a financial payment from one spouse to another that contributes to the care and welfare of the spouse and/or the children of the marriage.</a:t>
            </a:r>
          </a:p>
          <a:p>
            <a:pPr marL="0" indent="0">
              <a:buNone/>
            </a:pPr>
            <a:endParaRPr lang="en-AU" dirty="0"/>
          </a:p>
          <a:p>
            <a:pPr marL="0" indent="0">
              <a:buNone/>
            </a:pPr>
            <a:r>
              <a:rPr lang="en-AU" dirty="0" smtClean="0"/>
              <a:t>Maintenance considerations are set out in s 72 of the Family Law Act</a:t>
            </a:r>
          </a:p>
        </p:txBody>
      </p:sp>
      <p:sp>
        <p:nvSpPr>
          <p:cNvPr id="3" name="Title 2"/>
          <p:cNvSpPr>
            <a:spLocks noGrp="1"/>
          </p:cNvSpPr>
          <p:nvPr>
            <p:ph type="title"/>
          </p:nvPr>
        </p:nvSpPr>
        <p:spPr/>
        <p:txBody>
          <a:bodyPr/>
          <a:lstStyle/>
          <a:p>
            <a:r>
              <a:rPr lang="en-AU" smtClean="0"/>
              <a:t>Maintenance</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AU" dirty="0"/>
              <a:t>72  Right of spouse to maintenance</a:t>
            </a:r>
          </a:p>
          <a:p>
            <a:pPr marL="0" indent="0">
              <a:buNone/>
            </a:pPr>
            <a:r>
              <a:rPr lang="en-AU" dirty="0"/>
              <a:t>	(1)	A party to a marriage is liable to maintain the other party, to the extent that the first mentioned party is reasonably able to do so, if, and only if, that other party is unable to support herself or himself adequately whether:</a:t>
            </a:r>
          </a:p>
          <a:p>
            <a:pPr marL="0" indent="0">
              <a:buNone/>
            </a:pPr>
            <a:r>
              <a:rPr lang="en-AU" dirty="0"/>
              <a:t>	(a)	by reason of having the care and control of a child of the marriage who has not attained the age of 18 years;</a:t>
            </a:r>
          </a:p>
          <a:p>
            <a:pPr marL="0" indent="0">
              <a:buNone/>
            </a:pPr>
            <a:r>
              <a:rPr lang="en-AU" dirty="0"/>
              <a:t>	(b)	by reason of age or physical or mental incapacity for appropriate gainful employment; or</a:t>
            </a:r>
          </a:p>
          <a:p>
            <a:pPr marL="0" indent="0">
              <a:buNone/>
            </a:pPr>
            <a:r>
              <a:rPr lang="en-AU" dirty="0"/>
              <a:t>	(c)	for any other adequate reason;</a:t>
            </a:r>
          </a:p>
          <a:p>
            <a:pPr marL="0" indent="0">
              <a:buNone/>
            </a:pPr>
            <a:r>
              <a:rPr lang="en-AU" dirty="0"/>
              <a:t>having regard to any relevant matter referred to in subsection 75(2).</a:t>
            </a:r>
          </a:p>
          <a:p>
            <a:pPr marL="0" indent="0">
              <a:buNone/>
            </a:pPr>
            <a:endParaRPr lang="en-AU" dirty="0"/>
          </a:p>
        </p:txBody>
      </p:sp>
      <p:sp>
        <p:nvSpPr>
          <p:cNvPr id="3" name="Title 2"/>
          <p:cNvSpPr>
            <a:spLocks noGrp="1"/>
          </p:cNvSpPr>
          <p:nvPr>
            <p:ph type="title"/>
          </p:nvPr>
        </p:nvSpPr>
        <p:spPr/>
        <p:txBody>
          <a:bodyPr/>
          <a:lstStyle/>
          <a:p>
            <a:r>
              <a:rPr lang="en-AU" dirty="0" smtClean="0"/>
              <a:t>Section 72</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AU" dirty="0" smtClean="0"/>
              <a:t>Maintenance is NOT automatic – the Court considers the NEED of the spouse seeking maintenance</a:t>
            </a:r>
          </a:p>
          <a:p>
            <a:endParaRPr lang="en-AU" dirty="0"/>
          </a:p>
          <a:p>
            <a:r>
              <a:rPr lang="en-AU" dirty="0" smtClean="0"/>
              <a:t>Refer to the handout to discuss the “matters to be taken into account” in accordance with s 75(2)</a:t>
            </a:r>
          </a:p>
          <a:p>
            <a:endParaRPr lang="en-AU" dirty="0"/>
          </a:p>
          <a:p>
            <a:r>
              <a:rPr lang="en-AU" dirty="0" smtClean="0"/>
              <a:t>The Federal Government has established the </a:t>
            </a:r>
            <a:r>
              <a:rPr lang="en-AU" i="1" dirty="0" smtClean="0"/>
              <a:t>Child Support (Registration and Collection) Act </a:t>
            </a:r>
            <a:r>
              <a:rPr lang="en-AU" dirty="0" smtClean="0"/>
              <a:t>which also establishes the Child Support Agency. Additionally the </a:t>
            </a:r>
            <a:r>
              <a:rPr lang="en-AU" i="1" dirty="0" smtClean="0"/>
              <a:t>Child Support (Assessment) Act </a:t>
            </a:r>
            <a:r>
              <a:rPr lang="en-AU" dirty="0" smtClean="0"/>
              <a:t>establishes formulas to calculate child support</a:t>
            </a:r>
            <a:endParaRPr lang="en-AU" dirty="0"/>
          </a:p>
        </p:txBody>
      </p:sp>
      <p:sp>
        <p:nvSpPr>
          <p:cNvPr id="3" name="Title 2"/>
          <p:cNvSpPr>
            <a:spLocks noGrp="1"/>
          </p:cNvSpPr>
          <p:nvPr>
            <p:ph type="title"/>
          </p:nvPr>
        </p:nvSpPr>
        <p:spPr/>
        <p:txBody>
          <a:bodyPr/>
          <a:lstStyle/>
          <a:p>
            <a:r>
              <a:rPr lang="en-AU" dirty="0" smtClean="0"/>
              <a:t>Maintenance</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AU" dirty="0" smtClean="0"/>
              <a:t>Traditionally the most valuable asset acquired during a marriage was the family home.</a:t>
            </a:r>
          </a:p>
          <a:p>
            <a:endParaRPr lang="en-AU" dirty="0"/>
          </a:p>
          <a:p>
            <a:r>
              <a:rPr lang="en-AU" dirty="0" smtClean="0"/>
              <a:t>In more modern times this situation may be changing for some couples as a greater share of assets may be held in shares, investment portfolios, superannuation and the like</a:t>
            </a:r>
          </a:p>
          <a:p>
            <a:endParaRPr lang="en-AU" dirty="0"/>
          </a:p>
          <a:p>
            <a:r>
              <a:rPr lang="en-AU" dirty="0" smtClean="0"/>
              <a:t>It is crucial to understand that marriage DOES NOT automatically change the nature of ownership of property (including </a:t>
            </a:r>
            <a:r>
              <a:rPr lang="en-AU" dirty="0" err="1" smtClean="0"/>
              <a:t>assests</a:t>
            </a:r>
            <a:r>
              <a:rPr lang="en-AU" dirty="0" smtClean="0"/>
              <a:t>)</a:t>
            </a:r>
            <a:endParaRPr lang="en-AU" dirty="0"/>
          </a:p>
        </p:txBody>
      </p:sp>
      <p:sp>
        <p:nvSpPr>
          <p:cNvPr id="3" name="Title 2"/>
          <p:cNvSpPr>
            <a:spLocks noGrp="1"/>
          </p:cNvSpPr>
          <p:nvPr>
            <p:ph type="title"/>
          </p:nvPr>
        </p:nvSpPr>
        <p:spPr/>
        <p:txBody>
          <a:bodyPr/>
          <a:lstStyle/>
          <a:p>
            <a:r>
              <a:rPr lang="en-AU" dirty="0" smtClean="0"/>
              <a:t>Property</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6752"/>
            <a:ext cx="8229600" cy="5400600"/>
          </a:xfrm>
        </p:spPr>
        <p:txBody>
          <a:bodyPr>
            <a:normAutofit lnSpcReduction="10000"/>
          </a:bodyPr>
          <a:lstStyle/>
          <a:p>
            <a:r>
              <a:rPr lang="en-AU" dirty="0" smtClean="0"/>
              <a:t>As with all matters the preference is for parties to come to their own agreement regarding property distribution decisions.</a:t>
            </a:r>
            <a:endParaRPr lang="en-AU" dirty="0"/>
          </a:p>
          <a:p>
            <a:r>
              <a:rPr lang="en-AU" dirty="0" smtClean="0"/>
              <a:t>However, if it is not possible for the parties to agree, the Court adopts a four step process:</a:t>
            </a:r>
          </a:p>
          <a:p>
            <a:pPr lvl="1"/>
            <a:r>
              <a:rPr lang="en-AU" dirty="0" smtClean="0"/>
              <a:t>Estimating the value and nature of the assets and liabilities at the determinant time</a:t>
            </a:r>
          </a:p>
          <a:p>
            <a:pPr lvl="1"/>
            <a:r>
              <a:rPr lang="en-AU" dirty="0" smtClean="0"/>
              <a:t>Estimating the financial and non-financial contribution direct and indirect that each party made to acquiring and maintaining the assets</a:t>
            </a:r>
          </a:p>
          <a:p>
            <a:pPr lvl="1"/>
            <a:r>
              <a:rPr lang="en-AU" dirty="0" smtClean="0"/>
              <a:t>What adjustments need to be made for the likely future needs of the parties – refer to s 75(2)</a:t>
            </a:r>
          </a:p>
          <a:p>
            <a:pPr lvl="1"/>
            <a:r>
              <a:rPr lang="en-AU" dirty="0" smtClean="0"/>
              <a:t>Confirmation that the outcome is just and equitable in all the circumstances</a:t>
            </a:r>
          </a:p>
          <a:p>
            <a:pPr lvl="1"/>
            <a:endParaRPr lang="en-AU" dirty="0"/>
          </a:p>
        </p:txBody>
      </p:sp>
      <p:sp>
        <p:nvSpPr>
          <p:cNvPr id="3" name="Title 2"/>
          <p:cNvSpPr>
            <a:spLocks noGrp="1"/>
          </p:cNvSpPr>
          <p:nvPr>
            <p:ph type="title"/>
          </p:nvPr>
        </p:nvSpPr>
        <p:spPr/>
        <p:txBody>
          <a:bodyPr/>
          <a:lstStyle/>
          <a:p>
            <a:r>
              <a:rPr lang="en-AU" dirty="0" smtClean="0"/>
              <a:t>Property</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435280" cy="5073352"/>
          </a:xfrm>
        </p:spPr>
        <p:txBody>
          <a:bodyPr>
            <a:normAutofit/>
          </a:bodyPr>
          <a:lstStyle/>
          <a:p>
            <a:r>
              <a:rPr lang="en-AU" dirty="0" smtClean="0"/>
              <a:t>Marriage does NOT automatically create a right in one spouse to act as the legal agent of the other</a:t>
            </a:r>
          </a:p>
          <a:p>
            <a:r>
              <a:rPr lang="en-AU" dirty="0" smtClean="0"/>
              <a:t>Marriage does NOT alter the right for an individual to enter into contracts with other persons, or for that matter their spouses</a:t>
            </a:r>
          </a:p>
          <a:p>
            <a:r>
              <a:rPr lang="en-AU" dirty="0" smtClean="0"/>
              <a:t>As a corollary to the right of individuals to enter into contracts as individuals spouses do not automatically become liable for the debts incurred by their spouse either</a:t>
            </a:r>
          </a:p>
          <a:p>
            <a:r>
              <a:rPr lang="en-AU" dirty="0" smtClean="0"/>
              <a:t>Finally spouses retain the right to individually sue or be sued in their own names, including suing each other</a:t>
            </a:r>
            <a:endParaRPr lang="en-AU" dirty="0"/>
          </a:p>
        </p:txBody>
      </p:sp>
      <p:sp>
        <p:nvSpPr>
          <p:cNvPr id="3" name="Title 2"/>
          <p:cNvSpPr>
            <a:spLocks noGrp="1"/>
          </p:cNvSpPr>
          <p:nvPr>
            <p:ph type="title"/>
          </p:nvPr>
        </p:nvSpPr>
        <p:spPr/>
        <p:txBody>
          <a:bodyPr/>
          <a:lstStyle/>
          <a:p>
            <a:r>
              <a:rPr lang="en-AU" dirty="0" smtClean="0"/>
              <a:t>Contract and Agency</a:t>
            </a:r>
            <a:endParaRPr lang="en-AU" dirty="0"/>
          </a:p>
        </p:txBody>
      </p:sp>
    </p:spTree>
    <p:extLst>
      <p:ext uri="{BB962C8B-B14F-4D97-AF65-F5344CB8AC3E}">
        <p14:creationId xmlns:p14="http://schemas.microsoft.com/office/powerpoint/2010/main" val="256828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74</TotalTime>
  <Words>1023</Words>
  <Application>Microsoft Office PowerPoint</Application>
  <PresentationFormat>On-screen Show (4:3)</PresentationFormat>
  <Paragraphs>92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Paper</vt:lpstr>
      <vt:lpstr>Legal Consequences and Responsibilities of Marriage</vt:lpstr>
      <vt:lpstr>Generally</vt:lpstr>
      <vt:lpstr>Mutual Duties of Husband and Wife</vt:lpstr>
      <vt:lpstr>Maintenance</vt:lpstr>
      <vt:lpstr>Section 72</vt:lpstr>
      <vt:lpstr>Maintenance</vt:lpstr>
      <vt:lpstr>Property</vt:lpstr>
      <vt:lpstr>Property</vt:lpstr>
      <vt:lpstr>Contract and Agency</vt:lpstr>
      <vt:lpstr>Compellability</vt:lpstr>
      <vt:lpstr>Wills &amp; Estates</vt:lpstr>
      <vt:lpstr>Wills &amp; Estates</vt:lpstr>
      <vt:lpstr>PowerPoint Presentation</vt:lpstr>
      <vt:lpstr>PowerPoint Presentation</vt:lpstr>
    </vt:vector>
  </TitlesOfParts>
  <Company>Lismore Catholic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Consequences and Responsibilities of Marriage</dc:title>
  <dc:creator>PMAC-S-CFRANEY$</dc:creator>
  <cp:lastModifiedBy>PMAC-S-CFRANEY$</cp:lastModifiedBy>
  <cp:revision>13</cp:revision>
  <dcterms:created xsi:type="dcterms:W3CDTF">2014-03-31T23:22:04Z</dcterms:created>
  <dcterms:modified xsi:type="dcterms:W3CDTF">2014-04-01T04:08:48Z</dcterms:modified>
</cp:coreProperties>
</file>