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5B5A9DF-1776-48EB-B459-BC4ADBC1D96C}" type="datetimeFigureOut">
              <a:rPr lang="en-AU" smtClean="0"/>
              <a:t>31/03/2014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5ED5410-9451-4BE1-9ED6-38019ED522BB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1</a:t>
            </a:r>
            <a:r>
              <a:rPr lang="en-AU" baseline="30000" dirty="0" smtClean="0"/>
              <a:t>st</a:t>
            </a:r>
            <a:r>
              <a:rPr lang="en-AU" dirty="0" smtClean="0"/>
              <a:t> Assessment General Comments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663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Keep the language formal / academic</a:t>
            </a:r>
          </a:p>
          <a:p>
            <a:pPr lvl="1"/>
            <a:r>
              <a:rPr lang="en-AU" dirty="0" smtClean="0"/>
              <a:t>USA spelling (gaol v jail, offences v offenses)</a:t>
            </a:r>
          </a:p>
          <a:p>
            <a:pPr lvl="1"/>
            <a:r>
              <a:rPr lang="en-AU" dirty="0" smtClean="0"/>
              <a:t>“So” – get rid of it</a:t>
            </a:r>
          </a:p>
          <a:p>
            <a:pPr lvl="1"/>
            <a:r>
              <a:rPr lang="en-AU" dirty="0" smtClean="0"/>
              <a:t>Capitalization – an Act of Parliament. Judge Smith as opposed to “all judges wear black”. The High Court, not high court.</a:t>
            </a:r>
          </a:p>
          <a:p>
            <a:pPr lvl="1"/>
            <a:r>
              <a:rPr lang="en-AU" dirty="0" smtClean="0"/>
              <a:t>Statute NOT statue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1744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Syntax / word choice</a:t>
            </a:r>
          </a:p>
          <a:p>
            <a:pPr lvl="1"/>
            <a:r>
              <a:rPr lang="en-AU" dirty="0" smtClean="0"/>
              <a:t>If your syntax is poor the thrust of your message/argument is lost</a:t>
            </a:r>
          </a:p>
          <a:p>
            <a:pPr lvl="1"/>
            <a:r>
              <a:rPr lang="en-AU" dirty="0" smtClean="0"/>
              <a:t>Poor syntax means the essay will be confusing and difficult to understand</a:t>
            </a:r>
          </a:p>
          <a:p>
            <a:pPr lvl="1"/>
            <a:r>
              <a:rPr lang="en-AU" dirty="0" smtClean="0"/>
              <a:t>Ensure your word choice is appropriate and conveys the nuance that you desire. Connotation can be important</a:t>
            </a:r>
          </a:p>
          <a:p>
            <a:pPr lvl="1"/>
            <a:r>
              <a:rPr lang="en-AU" dirty="0" smtClean="0"/>
              <a:t>YOU NEED TO PROOF READ YOURSELF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6088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Structure</a:t>
            </a:r>
          </a:p>
          <a:p>
            <a:pPr lvl="1"/>
            <a:r>
              <a:rPr lang="en-AU" dirty="0" smtClean="0"/>
              <a:t>Think about your structure – don’t use less than 12 </a:t>
            </a:r>
            <a:r>
              <a:rPr lang="en-AU" dirty="0" err="1" smtClean="0"/>
              <a:t>pt</a:t>
            </a:r>
            <a:r>
              <a:rPr lang="en-AU" dirty="0" smtClean="0"/>
              <a:t> font – 1.5 or 1.25 spacing is easier to read. Right hand or fully justified looks better. Don’t use italics in the whole text or centre justified.</a:t>
            </a:r>
          </a:p>
          <a:p>
            <a:pPr lvl="1"/>
            <a:r>
              <a:rPr lang="en-AU" dirty="0" smtClean="0"/>
              <a:t>Avoid overly long sentences</a:t>
            </a:r>
          </a:p>
          <a:p>
            <a:pPr lvl="1"/>
            <a:r>
              <a:rPr lang="en-AU" dirty="0" smtClean="0"/>
              <a:t>Paragraphing is a good idea as are full stops – these give the readers a break. Careful </a:t>
            </a:r>
            <a:r>
              <a:rPr lang="en-AU" smtClean="0"/>
              <a:t>with commas </a:t>
            </a:r>
            <a:r>
              <a:rPr lang="en-AU" dirty="0" smtClean="0"/>
              <a:t>– are they necessary </a:t>
            </a:r>
            <a:r>
              <a:rPr lang="en-AU" dirty="0" err="1" smtClean="0"/>
              <a:t>etc</a:t>
            </a:r>
            <a:r>
              <a:rPr lang="en-AU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360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836712"/>
            <a:ext cx="7272924" cy="4995917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Content</a:t>
            </a:r>
          </a:p>
          <a:p>
            <a:pPr lvl="1"/>
            <a:r>
              <a:rPr lang="en-AU" dirty="0" smtClean="0"/>
              <a:t>Clearly make your point – if you cannot clearly highlight the point YOU are making – how can you expect a first time reader to discern your point?</a:t>
            </a:r>
          </a:p>
          <a:p>
            <a:pPr lvl="1"/>
            <a:r>
              <a:rPr lang="en-AU" dirty="0" smtClean="0"/>
              <a:t>Statistics / research are powerful in justifying your points</a:t>
            </a:r>
          </a:p>
          <a:p>
            <a:pPr lvl="1"/>
            <a:r>
              <a:rPr lang="en-AU" dirty="0" smtClean="0"/>
              <a:t>Referencing was generally OK – keep it up as it conveys to the reader the degree of research you have undertaken</a:t>
            </a:r>
          </a:p>
          <a:p>
            <a:pPr lvl="1"/>
            <a:r>
              <a:rPr lang="en-AU" dirty="0" smtClean="0"/>
              <a:t>Always include a bibliography UNLESS specifically told otherwise (that would be unusual)</a:t>
            </a:r>
          </a:p>
          <a:p>
            <a:pPr lvl="1"/>
            <a:r>
              <a:rPr lang="en-AU" dirty="0" smtClean="0"/>
              <a:t>Acronyms are only used after you use the entire version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360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836712"/>
            <a:ext cx="7992888" cy="5472608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en-AU" sz="6000" b="1" dirty="0" smtClean="0">
                <a:solidFill>
                  <a:srgbClr val="FF0000"/>
                </a:solidFill>
              </a:rPr>
              <a:t>LEARN</a:t>
            </a:r>
            <a:r>
              <a:rPr lang="en-AU" sz="6000" dirty="0">
                <a:solidFill>
                  <a:srgbClr val="FF0000"/>
                </a:solidFill>
              </a:rPr>
              <a:t> </a:t>
            </a:r>
            <a:endParaRPr lang="en-AU" sz="6000" dirty="0" smtClean="0">
              <a:solidFill>
                <a:srgbClr val="FF0000"/>
              </a:solidFill>
            </a:endParaRPr>
          </a:p>
          <a:p>
            <a:pPr marL="68580" indent="0" algn="ctr">
              <a:buNone/>
            </a:pPr>
            <a:r>
              <a:rPr lang="en-AU" sz="6000" dirty="0" smtClean="0"/>
              <a:t>FROM </a:t>
            </a:r>
          </a:p>
          <a:p>
            <a:pPr marL="68580" indent="0" algn="ctr">
              <a:buNone/>
            </a:pPr>
            <a:r>
              <a:rPr lang="en-AU" sz="6000" b="1" dirty="0" smtClean="0">
                <a:solidFill>
                  <a:srgbClr val="FF0000"/>
                </a:solidFill>
              </a:rPr>
              <a:t>EVERY</a:t>
            </a:r>
          </a:p>
          <a:p>
            <a:pPr marL="68580" indent="0" algn="ctr">
              <a:buNone/>
            </a:pPr>
            <a:r>
              <a:rPr lang="en-AU" sz="6000" dirty="0" smtClean="0"/>
              <a:t>ASSESSMENT </a:t>
            </a:r>
            <a:endParaRPr lang="en-AU" sz="6000" dirty="0"/>
          </a:p>
        </p:txBody>
      </p:sp>
    </p:spTree>
    <p:extLst>
      <p:ext uri="{BB962C8B-B14F-4D97-AF65-F5344CB8AC3E}">
        <p14:creationId xmlns:p14="http://schemas.microsoft.com/office/powerpoint/2010/main" val="420360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270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1st Assessment General Comments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Assessment General Comments</dc:title>
  <dc:creator>PMAC-S-CFRANEY$</dc:creator>
  <cp:lastModifiedBy>PMAC-S-CFRANEY$</cp:lastModifiedBy>
  <cp:revision>3</cp:revision>
  <dcterms:created xsi:type="dcterms:W3CDTF">2014-03-31T02:53:55Z</dcterms:created>
  <dcterms:modified xsi:type="dcterms:W3CDTF">2014-03-31T03:16:36Z</dcterms:modified>
</cp:coreProperties>
</file>