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9E2C0-C5E3-4CA0-A2FD-56262BAF5761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77970-623D-421E-9833-AA91F1330BC4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9E2C0-C5E3-4CA0-A2FD-56262BAF5761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77970-623D-421E-9833-AA91F1330BC4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9E2C0-C5E3-4CA0-A2FD-56262BAF5761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77970-623D-421E-9833-AA91F1330BC4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9E2C0-C5E3-4CA0-A2FD-56262BAF5761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77970-623D-421E-9833-AA91F1330BC4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9E2C0-C5E3-4CA0-A2FD-56262BAF5761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77970-623D-421E-9833-AA91F1330BC4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9E2C0-C5E3-4CA0-A2FD-56262BAF5761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77970-623D-421E-9833-AA91F1330BC4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9E2C0-C5E3-4CA0-A2FD-56262BAF5761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77970-623D-421E-9833-AA91F1330BC4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9E2C0-C5E3-4CA0-A2FD-56262BAF5761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77970-623D-421E-9833-AA91F1330BC4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9E2C0-C5E3-4CA0-A2FD-56262BAF5761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77970-623D-421E-9833-AA91F1330BC4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9E2C0-C5E3-4CA0-A2FD-56262BAF5761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77970-623D-421E-9833-AA91F1330BC4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9E2C0-C5E3-4CA0-A2FD-56262BAF5761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77970-623D-421E-9833-AA91F1330BC4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899E2C0-C5E3-4CA0-A2FD-56262BAF5761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7F77970-623D-421E-9833-AA91F1330BC4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3437464"/>
            <a:ext cx="5637010" cy="882119"/>
          </a:xfrm>
        </p:spPr>
        <p:txBody>
          <a:bodyPr>
            <a:normAutofit/>
          </a:bodyPr>
          <a:lstStyle/>
          <a:p>
            <a:r>
              <a:rPr lang="en-AU" sz="3600" dirty="0" smtClean="0"/>
              <a:t>Common Law</a:t>
            </a:r>
            <a:endParaRPr lang="en-AU" sz="36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131777"/>
            <a:ext cx="7175351" cy="1793167"/>
          </a:xfrm>
        </p:spPr>
        <p:txBody>
          <a:bodyPr/>
          <a:lstStyle/>
          <a:p>
            <a:r>
              <a:rPr lang="en-AU" dirty="0" smtClean="0"/>
              <a:t>Sources of Law</a:t>
            </a:r>
            <a:endParaRPr lang="en-A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284984"/>
            <a:ext cx="4272793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7886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476672"/>
            <a:ext cx="6512511" cy="1143000"/>
          </a:xfrm>
        </p:spPr>
        <p:txBody>
          <a:bodyPr/>
          <a:lstStyle/>
          <a:p>
            <a:r>
              <a:rPr lang="en-AU" dirty="0" smtClean="0"/>
              <a:t>Before Henry II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79512" y="1844824"/>
            <a:ext cx="8640960" cy="4482832"/>
          </a:xfrm>
        </p:spPr>
        <p:txBody>
          <a:bodyPr/>
          <a:lstStyle/>
          <a:p>
            <a:r>
              <a:rPr lang="en-AU" dirty="0" smtClean="0"/>
              <a:t>Before the time of Henry II (1154 – 1189) local customs AND local laws varied from place to place</a:t>
            </a:r>
          </a:p>
          <a:p>
            <a:pPr marL="45720" indent="0">
              <a:buNone/>
            </a:pPr>
            <a:endParaRPr lang="en-AU" dirty="0" smtClean="0"/>
          </a:p>
          <a:p>
            <a:r>
              <a:rPr lang="en-AU" dirty="0" smtClean="0"/>
              <a:t>There was no record of what decisions had been made, in what circumstances</a:t>
            </a:r>
          </a:p>
          <a:p>
            <a:pPr marL="45720" indent="0">
              <a:buNone/>
            </a:pPr>
            <a:endParaRPr lang="en-AU" dirty="0" smtClean="0"/>
          </a:p>
          <a:p>
            <a:r>
              <a:rPr lang="en-AU" dirty="0" smtClean="0"/>
              <a:t>There was no standard framework within which the law operated</a:t>
            </a:r>
          </a:p>
          <a:p>
            <a:endParaRPr lang="en-AU" dirty="0" smtClean="0"/>
          </a:p>
          <a:p>
            <a:r>
              <a:rPr lang="en-AU" dirty="0" smtClean="0"/>
              <a:t>The legal system was therefore arbitrarily imposed and applied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57573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1489" y="5157192"/>
            <a:ext cx="6512511" cy="1143000"/>
          </a:xfrm>
        </p:spPr>
        <p:txBody>
          <a:bodyPr/>
          <a:lstStyle/>
          <a:p>
            <a:r>
              <a:rPr lang="en-AU" dirty="0" smtClean="0"/>
              <a:t>What did Henry II do?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79512" y="731520"/>
            <a:ext cx="8352928" cy="3474720"/>
          </a:xfrm>
        </p:spPr>
        <p:txBody>
          <a:bodyPr/>
          <a:lstStyle/>
          <a:p>
            <a:r>
              <a:rPr lang="en-AU" dirty="0" smtClean="0"/>
              <a:t>Established a centralised administration of the King’s law and directed that Judges travel “on circuit” to deal with disputes</a:t>
            </a:r>
          </a:p>
          <a:p>
            <a:r>
              <a:rPr lang="en-AU" dirty="0" smtClean="0"/>
              <a:t>The Judges developed a </a:t>
            </a:r>
            <a:r>
              <a:rPr lang="en-AU" i="1" dirty="0" smtClean="0"/>
              <a:t>COMMON</a:t>
            </a:r>
            <a:r>
              <a:rPr lang="en-AU" dirty="0" smtClean="0"/>
              <a:t> set of procedures and rules which clerks who worked in the Court, and lawyers who appeared, started writing down</a:t>
            </a:r>
          </a:p>
          <a:p>
            <a:r>
              <a:rPr lang="en-AU" dirty="0" smtClean="0"/>
              <a:t>This written body of laws became known as “Common Law” and were the beginnings of the doctrine of precedent.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645024"/>
            <a:ext cx="1943100" cy="235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3686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476672"/>
            <a:ext cx="7344816" cy="1143000"/>
          </a:xfrm>
        </p:spPr>
        <p:txBody>
          <a:bodyPr/>
          <a:lstStyle/>
          <a:p>
            <a:r>
              <a:rPr lang="en-AU" dirty="0" smtClean="0"/>
              <a:t>Doctrine of Precedent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79512" y="1844824"/>
            <a:ext cx="6048672" cy="4482832"/>
          </a:xfrm>
        </p:spPr>
        <p:txBody>
          <a:bodyPr>
            <a:normAutofit fontScale="92500"/>
          </a:bodyPr>
          <a:lstStyle/>
          <a:p>
            <a:r>
              <a:rPr lang="en-AU" dirty="0"/>
              <a:t>The Doctrine of Precedent specifies that a court should apply the rulings of previous cases in situations where the facts are the same. </a:t>
            </a:r>
            <a:endParaRPr lang="en-AU" dirty="0" smtClean="0"/>
          </a:p>
          <a:p>
            <a:r>
              <a:rPr lang="en-AU" dirty="0" smtClean="0"/>
              <a:t>More </a:t>
            </a:r>
            <a:r>
              <a:rPr lang="en-AU" dirty="0"/>
              <a:t>specifically, a court is </a:t>
            </a:r>
            <a:r>
              <a:rPr lang="en-AU" b="1" dirty="0"/>
              <a:t>bound</a:t>
            </a:r>
            <a:r>
              <a:rPr lang="en-AU" dirty="0"/>
              <a:t> to do so if the previous case was tried in a higher court, in the same hierarchy (</a:t>
            </a:r>
            <a:r>
              <a:rPr lang="en-AU" dirty="0" err="1"/>
              <a:t>ie</a:t>
            </a:r>
            <a:r>
              <a:rPr lang="en-AU" dirty="0"/>
              <a:t>, District Court of NSW must follow rulings of the Supreme Court of NSW).</a:t>
            </a:r>
          </a:p>
          <a:p>
            <a:r>
              <a:rPr lang="en-AU" dirty="0"/>
              <a:t>Because of the Doctrine of Precedent, judges decisions thus become law which future judges must follow. That is what is referred to as judge-made law, or common law (as a source of law).</a:t>
            </a:r>
          </a:p>
          <a:p>
            <a:endParaRPr lang="en-A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988840"/>
            <a:ext cx="2880320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133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1962" y="5739753"/>
            <a:ext cx="6512511" cy="1143000"/>
          </a:xfrm>
        </p:spPr>
        <p:txBody>
          <a:bodyPr/>
          <a:lstStyle/>
          <a:p>
            <a:r>
              <a:rPr lang="en-AU" dirty="0" smtClean="0"/>
              <a:t>Equity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79512" y="731520"/>
            <a:ext cx="8712968" cy="5793824"/>
          </a:xfrm>
        </p:spPr>
        <p:txBody>
          <a:bodyPr>
            <a:normAutofit lnSpcReduction="10000"/>
          </a:bodyPr>
          <a:lstStyle/>
          <a:p>
            <a:r>
              <a:rPr lang="en-AU" dirty="0"/>
              <a:t>The courts of </a:t>
            </a:r>
            <a:r>
              <a:rPr lang="en-AU" dirty="0" smtClean="0"/>
              <a:t>common law </a:t>
            </a:r>
            <a:r>
              <a:rPr lang="en-AU" dirty="0"/>
              <a:t>became limited by the formalism arising out of the use of writs and forms of action. </a:t>
            </a:r>
            <a:endParaRPr lang="en-AU" dirty="0" smtClean="0"/>
          </a:p>
          <a:p>
            <a:r>
              <a:rPr lang="en-AU" dirty="0" smtClean="0"/>
              <a:t>Despite </a:t>
            </a:r>
            <a:r>
              <a:rPr lang="en-AU" dirty="0"/>
              <a:t>the perception that judges in the common law system act freely, the historical reality was that it took decades for new forms of action to be judicially accepted. </a:t>
            </a:r>
            <a:endParaRPr lang="en-AU" dirty="0" smtClean="0"/>
          </a:p>
          <a:p>
            <a:r>
              <a:rPr lang="en-AU" dirty="0" smtClean="0"/>
              <a:t>Even </a:t>
            </a:r>
            <a:r>
              <a:rPr lang="en-AU" dirty="0"/>
              <a:t>these new forms were extremely formalistic and form-bound with no room for judicial </a:t>
            </a:r>
            <a:r>
              <a:rPr lang="en-AU" dirty="0" smtClean="0"/>
              <a:t>interpretation</a:t>
            </a:r>
          </a:p>
          <a:p>
            <a:r>
              <a:rPr lang="en-AU" dirty="0"/>
              <a:t>A body of case law gradually evolved within the Court of the Chancery addressing situations in which there was no form of action or the remedy at law was insufficient</a:t>
            </a:r>
            <a:r>
              <a:rPr lang="en-AU" dirty="0" smtClean="0"/>
              <a:t>.</a:t>
            </a:r>
          </a:p>
          <a:p>
            <a:r>
              <a:rPr lang="en-AU" dirty="0"/>
              <a:t>The legal institution of equity developed as a result of this </a:t>
            </a:r>
            <a:r>
              <a:rPr lang="en-AU" dirty="0" smtClean="0"/>
              <a:t>along </a:t>
            </a:r>
            <a:r>
              <a:rPr lang="en-AU" dirty="0"/>
              <a:t>the </a:t>
            </a:r>
            <a:r>
              <a:rPr lang="en-AU" dirty="0" smtClean="0"/>
              <a:t> </a:t>
            </a:r>
            <a:r>
              <a:rPr lang="en-AU" dirty="0"/>
              <a:t>lines as articulated by Aristotle: “[T]his is the essential nature of the equitable: it is a rectification of law where law is defective because of its generality: it is because there are some cases for which it is impossible to lay down a law, so that a special ordinance becomes necessary.” </a:t>
            </a: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3613361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1962" y="5739753"/>
            <a:ext cx="6512511" cy="1143000"/>
          </a:xfrm>
        </p:spPr>
        <p:txBody>
          <a:bodyPr/>
          <a:lstStyle/>
          <a:p>
            <a:r>
              <a:rPr lang="en-AU" dirty="0" smtClean="0"/>
              <a:t>The Role of Equity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1520" y="764704"/>
            <a:ext cx="8712968" cy="5793824"/>
          </a:xfrm>
        </p:spPr>
        <p:txBody>
          <a:bodyPr>
            <a:normAutofit/>
          </a:bodyPr>
          <a:lstStyle/>
          <a:p>
            <a:r>
              <a:rPr lang="en-AU" dirty="0" smtClean="0"/>
              <a:t>Equitable Courts seek to ensure that those wronged are not inequitably dealt with under the common law precedents and formalities</a:t>
            </a:r>
          </a:p>
          <a:p>
            <a:r>
              <a:rPr lang="en-AU" dirty="0" smtClean="0"/>
              <a:t>Equitable matters were dealt with on the PARTICULAR set of facts AND were available ONLY when common law remedies were inadequate or unjust.</a:t>
            </a:r>
          </a:p>
          <a:p>
            <a:r>
              <a:rPr lang="en-AU" dirty="0" smtClean="0"/>
              <a:t>The two systems (Common Law and Equity) were fused in the 13</a:t>
            </a:r>
            <a:r>
              <a:rPr lang="en-AU" baseline="30000" dirty="0" smtClean="0"/>
              <a:t>th</a:t>
            </a:r>
            <a:r>
              <a:rPr lang="en-AU" dirty="0" smtClean="0"/>
              <a:t> Century.</a:t>
            </a:r>
          </a:p>
          <a:p>
            <a:r>
              <a:rPr lang="en-AU" dirty="0" smtClean="0"/>
              <a:t>In modern times equitable PROCESSES are incorporated into our legal system AND inequitable results may be appealed to higher courts.</a:t>
            </a:r>
          </a:p>
        </p:txBody>
      </p:sp>
    </p:spTree>
    <p:extLst>
      <p:ext uri="{BB962C8B-B14F-4D97-AF65-F5344CB8AC3E}">
        <p14:creationId xmlns:p14="http://schemas.microsoft.com/office/powerpoint/2010/main" val="1663070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476672"/>
            <a:ext cx="8928992" cy="1143000"/>
          </a:xfrm>
        </p:spPr>
        <p:txBody>
          <a:bodyPr/>
          <a:lstStyle/>
          <a:p>
            <a:pPr algn="l"/>
            <a:r>
              <a:rPr lang="en-AU" sz="3600" dirty="0" smtClean="0"/>
              <a:t>More About the Doctrine of Precedent</a:t>
            </a:r>
            <a:endParaRPr lang="en-AU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79512" y="1844824"/>
            <a:ext cx="6048672" cy="4176464"/>
          </a:xfrm>
        </p:spPr>
        <p:txBody>
          <a:bodyPr>
            <a:normAutofit lnSpcReduction="10000"/>
          </a:bodyPr>
          <a:lstStyle/>
          <a:p>
            <a:r>
              <a:rPr lang="en-AU" dirty="0" smtClean="0"/>
              <a:t>A precedent is BINDING if:</a:t>
            </a:r>
          </a:p>
          <a:p>
            <a:pPr lvl="1"/>
            <a:r>
              <a:rPr lang="en-AU" dirty="0" smtClean="0"/>
              <a:t>The facts of the past and current case are identical / similar; AND</a:t>
            </a:r>
          </a:p>
          <a:p>
            <a:pPr lvl="1"/>
            <a:r>
              <a:rPr lang="en-AU" dirty="0" smtClean="0"/>
              <a:t>A higher Court, in the SAME Court hierarchy, has decided the case</a:t>
            </a:r>
          </a:p>
          <a:p>
            <a:r>
              <a:rPr lang="en-AU" dirty="0" smtClean="0"/>
              <a:t>A precedent is PERSUASIVE if:</a:t>
            </a:r>
          </a:p>
          <a:p>
            <a:pPr lvl="1"/>
            <a:r>
              <a:rPr lang="en-AU" dirty="0" smtClean="0"/>
              <a:t>A Court has ruled on a case BUT not in the same Court hierarchy OR at the same level in the hierarchy as the current Court</a:t>
            </a:r>
            <a:endParaRPr lang="en-AU" dirty="0"/>
          </a:p>
          <a:p>
            <a:r>
              <a:rPr lang="en-AU" dirty="0" smtClean="0"/>
              <a:t>When a Court applies a precedent it is said to be applying the principle of </a:t>
            </a:r>
            <a:r>
              <a:rPr lang="en-AU" i="1" dirty="0" smtClean="0"/>
              <a:t>stare </a:t>
            </a:r>
            <a:r>
              <a:rPr lang="en-AU" i="1" dirty="0" err="1" smtClean="0"/>
              <a:t>decisis</a:t>
            </a:r>
            <a:r>
              <a:rPr lang="en-AU" i="1" dirty="0" smtClean="0"/>
              <a:t> </a:t>
            </a:r>
            <a:r>
              <a:rPr lang="en-AU" dirty="0" smtClean="0"/>
              <a:t>(to stand by a decision)</a:t>
            </a:r>
          </a:p>
          <a:p>
            <a:pPr marL="365760" lvl="1" indent="0">
              <a:buNone/>
            </a:pPr>
            <a:endParaRPr lang="en-AU" dirty="0" smtClean="0"/>
          </a:p>
          <a:p>
            <a:endParaRPr lang="en-A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988840"/>
            <a:ext cx="2880320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1493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688" y="5445224"/>
            <a:ext cx="6512511" cy="1143000"/>
          </a:xfrm>
        </p:spPr>
        <p:txBody>
          <a:bodyPr/>
          <a:lstStyle/>
          <a:p>
            <a:r>
              <a:rPr lang="en-AU" dirty="0" smtClean="0"/>
              <a:t>Precedent can be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8352928" cy="4713704"/>
          </a:xfrm>
        </p:spPr>
        <p:txBody>
          <a:bodyPr>
            <a:normAutofit/>
          </a:bodyPr>
          <a:lstStyle/>
          <a:p>
            <a:r>
              <a:rPr lang="en-AU" dirty="0" smtClean="0"/>
              <a:t>Applied – when the precedent is followed</a:t>
            </a:r>
          </a:p>
          <a:p>
            <a:pPr marL="45720" indent="0">
              <a:buNone/>
            </a:pPr>
            <a:endParaRPr lang="en-AU" dirty="0" smtClean="0"/>
          </a:p>
          <a:p>
            <a:r>
              <a:rPr lang="en-AU" dirty="0" smtClean="0"/>
              <a:t>Overturned – when a precedent is overruled</a:t>
            </a:r>
          </a:p>
          <a:p>
            <a:pPr marL="45720" indent="0">
              <a:buNone/>
            </a:pPr>
            <a:endParaRPr lang="en-AU" dirty="0" smtClean="0"/>
          </a:p>
          <a:p>
            <a:r>
              <a:rPr lang="en-AU" dirty="0" smtClean="0"/>
              <a:t>Distinguished – when a precedent is NOT applied because the facts of the current case distinguish/differentiate from the previous case</a:t>
            </a:r>
          </a:p>
          <a:p>
            <a:endParaRPr lang="en-AU" dirty="0"/>
          </a:p>
          <a:p>
            <a:r>
              <a:rPr lang="en-AU" dirty="0" smtClean="0"/>
              <a:t>Expanded/Limited by Courts of the same authority</a:t>
            </a:r>
          </a:p>
          <a:p>
            <a:endParaRPr lang="en-AU" dirty="0"/>
          </a:p>
          <a:p>
            <a:pPr marL="45720" indent="0" algn="ctr">
              <a:buNone/>
            </a:pPr>
            <a:r>
              <a:rPr lang="en-AU" b="1" dirty="0" smtClean="0"/>
              <a:t>NB   “LEADING CASE”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3006218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476672"/>
            <a:ext cx="8928992" cy="1143000"/>
          </a:xfrm>
        </p:spPr>
        <p:txBody>
          <a:bodyPr/>
          <a:lstStyle/>
          <a:p>
            <a:pPr algn="l"/>
            <a:r>
              <a:rPr lang="en-AU" sz="3600" dirty="0" smtClean="0"/>
              <a:t>A Court Makes a Ruling</a:t>
            </a:r>
            <a:endParaRPr lang="en-AU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79512" y="1844824"/>
            <a:ext cx="6048672" cy="4176464"/>
          </a:xfrm>
        </p:spPr>
        <p:txBody>
          <a:bodyPr>
            <a:normAutofit lnSpcReduction="10000"/>
          </a:bodyPr>
          <a:lstStyle/>
          <a:p>
            <a:r>
              <a:rPr lang="en-AU" dirty="0" smtClean="0"/>
              <a:t>When a Court makes a ruling there are TWO components to differentiate</a:t>
            </a:r>
          </a:p>
          <a:p>
            <a:endParaRPr lang="en-AU" dirty="0" smtClean="0"/>
          </a:p>
          <a:p>
            <a:r>
              <a:rPr lang="en-AU" i="1" dirty="0" smtClean="0"/>
              <a:t>Ratio </a:t>
            </a:r>
            <a:r>
              <a:rPr lang="en-AU" i="1" dirty="0" err="1" smtClean="0"/>
              <a:t>Decidendi</a:t>
            </a:r>
            <a:r>
              <a:rPr lang="en-AU" i="1" dirty="0" smtClean="0"/>
              <a:t>:</a:t>
            </a:r>
            <a:endParaRPr lang="en-AU" dirty="0" smtClean="0"/>
          </a:p>
          <a:p>
            <a:pPr lvl="1"/>
            <a:r>
              <a:rPr lang="en-AU" dirty="0" smtClean="0"/>
              <a:t>The reason(s) for a Court’s decision which may represent a precedent for a Court in the future</a:t>
            </a:r>
          </a:p>
          <a:p>
            <a:r>
              <a:rPr lang="en-AU" i="1" dirty="0" smtClean="0"/>
              <a:t>Obiter </a:t>
            </a:r>
            <a:r>
              <a:rPr lang="en-AU" dirty="0" smtClean="0"/>
              <a:t>Dictum:</a:t>
            </a:r>
          </a:p>
          <a:p>
            <a:pPr lvl="1"/>
            <a:r>
              <a:rPr lang="en-AU" dirty="0" smtClean="0"/>
              <a:t>“Sayings along the way” or “commentary on ancillary matters” that can only represent persuasive observations to any Court in the future.</a:t>
            </a:r>
          </a:p>
          <a:p>
            <a:pPr marL="365760" lvl="1" indent="0">
              <a:buNone/>
            </a:pPr>
            <a:endParaRPr lang="en-AU" dirty="0" smtClean="0"/>
          </a:p>
          <a:p>
            <a:endParaRPr lang="en-A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988840"/>
            <a:ext cx="2935213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9312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278</TotalTime>
  <Words>637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Slipstream</vt:lpstr>
      <vt:lpstr>Sources of Law</vt:lpstr>
      <vt:lpstr>Before Henry II</vt:lpstr>
      <vt:lpstr>What did Henry II do?</vt:lpstr>
      <vt:lpstr>Doctrine of Precedent</vt:lpstr>
      <vt:lpstr>Equity</vt:lpstr>
      <vt:lpstr>The Role of Equity</vt:lpstr>
      <vt:lpstr>More About the Doctrine of Precedent</vt:lpstr>
      <vt:lpstr>Precedent can be</vt:lpstr>
      <vt:lpstr>A Court Makes a Ruling</vt:lpstr>
    </vt:vector>
  </TitlesOfParts>
  <Company>Lismore Catholic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Sources of Law</dc:title>
  <dc:creator>PMAC-S-CFRANEY$</dc:creator>
  <cp:lastModifiedBy>PMAC-S-CFRANEY$</cp:lastModifiedBy>
  <cp:revision>10</cp:revision>
  <dcterms:created xsi:type="dcterms:W3CDTF">2014-02-11T23:03:14Z</dcterms:created>
  <dcterms:modified xsi:type="dcterms:W3CDTF">2014-02-13T22:56:38Z</dcterms:modified>
</cp:coreProperties>
</file>