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0571283-9FDB-45E3-B003-EE0FAE807806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9C73072-026C-4C4B-BBFD-3AB67882E86C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AU" dirty="0" smtClean="0"/>
              <a:t>Procedural Fairness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 smtClean="0"/>
          </a:p>
          <a:p>
            <a:pPr algn="ctr"/>
            <a:r>
              <a:rPr lang="en-AU" sz="2800" dirty="0" smtClean="0"/>
              <a:t>Natural Justice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823981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89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976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6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043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16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141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Procedural Fairness?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AU" sz="2800" dirty="0" smtClean="0"/>
          </a:p>
          <a:p>
            <a:pPr marL="0" indent="0" algn="ctr">
              <a:buNone/>
            </a:pPr>
            <a:r>
              <a:rPr lang="en-AU" sz="2800" dirty="0" smtClean="0"/>
              <a:t>Procedural fairness strives to ENSURE that the LEGAL SYSTEM provides a fair and just PROCESS for ALL individuals</a:t>
            </a:r>
            <a:endParaRPr lang="en-A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074932"/>
            <a:ext cx="4746449" cy="2380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191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Characterises procedural fairness?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The right to participate in legal proceedings relevant to them</a:t>
            </a:r>
          </a:p>
          <a:p>
            <a:r>
              <a:rPr lang="en-AU" dirty="0" smtClean="0"/>
              <a:t>The right to know the nature of the charges</a:t>
            </a:r>
          </a:p>
          <a:p>
            <a:r>
              <a:rPr lang="en-AU" dirty="0" smtClean="0"/>
              <a:t>The right to present evidence at a hearing</a:t>
            </a:r>
          </a:p>
          <a:p>
            <a:r>
              <a:rPr lang="en-AU" dirty="0" smtClean="0"/>
              <a:t>The right to have the matter determined in a Court without bias</a:t>
            </a:r>
          </a:p>
          <a:p>
            <a:r>
              <a:rPr lang="en-AU" dirty="0" smtClean="0"/>
              <a:t>The right to test the evidence presented</a:t>
            </a:r>
          </a:p>
          <a:p>
            <a:r>
              <a:rPr lang="en-AU" dirty="0" smtClean="0"/>
              <a:t>The right to have the matter heard without reference to any previous convictions or accusations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0259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Rule of Law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The rule of law is the key principle or keystone of legal systems in a democratic society 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r>
              <a:rPr lang="en-AU" dirty="0" smtClean="0"/>
              <a:t>The rule of law eliminates the exercise of power arbitrarily.</a:t>
            </a:r>
          </a:p>
          <a:p>
            <a:endParaRPr lang="en-AU" dirty="0"/>
          </a:p>
          <a:p>
            <a:r>
              <a:rPr lang="en-AU" dirty="0" smtClean="0"/>
              <a:t>Arbitrary power may be defined as making decisions WITHOUT reference to the law</a:t>
            </a:r>
            <a:endParaRPr lang="en-A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470773"/>
            <a:ext cx="2838450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21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Characteristics of a Society that Operates Under the Rule of Law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136904" cy="4873752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An independent judiciary</a:t>
            </a:r>
          </a:p>
          <a:p>
            <a:r>
              <a:rPr lang="en-AU" dirty="0" smtClean="0"/>
              <a:t>Checks, controls and accountability of enforcement agencies</a:t>
            </a:r>
          </a:p>
          <a:p>
            <a:r>
              <a:rPr lang="en-AU" dirty="0" smtClean="0"/>
              <a:t>An individual’s right NOT to incriminate themselves</a:t>
            </a:r>
          </a:p>
          <a:p>
            <a:r>
              <a:rPr lang="en-AU" dirty="0" smtClean="0"/>
              <a:t>The right to conduct a legal defence without interference by the prosecution</a:t>
            </a:r>
          </a:p>
          <a:p>
            <a:r>
              <a:rPr lang="en-AU" dirty="0" smtClean="0"/>
              <a:t>Practical application of the elements of procedural fairness</a:t>
            </a:r>
          </a:p>
          <a:p>
            <a:r>
              <a:rPr lang="en-AU" dirty="0" smtClean="0"/>
              <a:t>Prospective, not retrospective, criminal laws</a:t>
            </a:r>
          </a:p>
          <a:p>
            <a:r>
              <a:rPr lang="en-AU" dirty="0" smtClean="0"/>
              <a:t>Governmental power bound by Constitutions</a:t>
            </a:r>
          </a:p>
          <a:p>
            <a:r>
              <a:rPr lang="en-AU" dirty="0" smtClean="0"/>
              <a:t>Human rights, including freedom of speech and freedom of the press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000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Are Alternatives to the Rule of Law?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Anarchy</a:t>
            </a:r>
          </a:p>
          <a:p>
            <a:endParaRPr lang="en-AU" dirty="0"/>
          </a:p>
          <a:p>
            <a:pPr lvl="1"/>
            <a:r>
              <a:rPr lang="en-AU" sz="2400" dirty="0"/>
              <a:t>a state of disorder due to absence or non-recognition of authority or other controlling systems</a:t>
            </a:r>
            <a:r>
              <a:rPr lang="en-AU" sz="2400" dirty="0" smtClean="0"/>
              <a:t>.</a:t>
            </a:r>
          </a:p>
          <a:p>
            <a:pPr lvl="1"/>
            <a:endParaRPr lang="en-AU" sz="2400" dirty="0" smtClean="0"/>
          </a:p>
          <a:p>
            <a:r>
              <a:rPr lang="en-AU" dirty="0" smtClean="0"/>
              <a:t>Tyranny (“Police States”)</a:t>
            </a:r>
            <a:endParaRPr lang="en-AU" dirty="0"/>
          </a:p>
          <a:p>
            <a:endParaRPr lang="en-AU" dirty="0"/>
          </a:p>
          <a:p>
            <a:pPr lvl="1"/>
            <a:r>
              <a:rPr lang="en-AU" sz="2400" dirty="0" smtClean="0"/>
              <a:t>an </a:t>
            </a:r>
            <a:r>
              <a:rPr lang="en-AU" sz="2400" dirty="0"/>
              <a:t>oppressive government or </a:t>
            </a:r>
            <a:r>
              <a:rPr lang="en-AU" sz="2400" dirty="0" smtClean="0"/>
              <a:t>rulership unfettered by </a:t>
            </a:r>
            <a:r>
              <a:rPr lang="en-AU" sz="2400" dirty="0" err="1" smtClean="0"/>
              <a:t>constiutional</a:t>
            </a:r>
            <a:r>
              <a:rPr lang="en-AU" sz="2400" dirty="0" smtClean="0"/>
              <a:t> limits and normally arbitrary in their justice system</a:t>
            </a:r>
            <a:endParaRPr lang="en-AU" sz="2400" dirty="0"/>
          </a:p>
          <a:p>
            <a:pPr lvl="1"/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91855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817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586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95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</TotalTime>
  <Words>258</Words>
  <Application>Microsoft Office PowerPoint</Application>
  <PresentationFormat>On-screen Show (4:3)</PresentationFormat>
  <Paragraphs>39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Procedural Fairness</vt:lpstr>
      <vt:lpstr>What is Procedural Fairness?</vt:lpstr>
      <vt:lpstr>What Characterises procedural fairness?</vt:lpstr>
      <vt:lpstr>The Rule of Law</vt:lpstr>
      <vt:lpstr>Characteristics of a Society that Operates Under the Rule of Law</vt:lpstr>
      <vt:lpstr>What Are Alternatives to the Rule of Law?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Procedural Fairness</dc:title>
  <dc:creator>PMAC-S-CFRANEY$</dc:creator>
  <cp:lastModifiedBy>PMAC-S-CFRANEY$</cp:lastModifiedBy>
  <cp:revision>4</cp:revision>
  <dcterms:created xsi:type="dcterms:W3CDTF">2014-02-09T23:29:13Z</dcterms:created>
  <dcterms:modified xsi:type="dcterms:W3CDTF">2014-02-10T00:37:24Z</dcterms:modified>
</cp:coreProperties>
</file>