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E16D4-5835-4815-A393-69DA32668D35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C8D40-E418-44E0-8EB6-6B795B7DE4C8}" type="slidenum">
              <a:rPr lang="en-AU" smtClean="0"/>
              <a:t>‹#›</a:t>
            </a:fld>
            <a:endParaRPr lang="en-AU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E16D4-5835-4815-A393-69DA32668D35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C8D40-E418-44E0-8EB6-6B795B7DE4C8}" type="slidenum">
              <a:rPr lang="en-AU" smtClean="0"/>
              <a:t>‹#›</a:t>
            </a:fld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89BC8D40-E418-44E0-8EB6-6B795B7DE4C8}" type="slidenum">
              <a:rPr lang="en-AU" smtClean="0"/>
              <a:t>‹#›</a:t>
            </a:fld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E16D4-5835-4815-A393-69DA32668D35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E16D4-5835-4815-A393-69DA32668D35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89BC8D40-E418-44E0-8EB6-6B795B7DE4C8}" type="slidenum">
              <a:rPr lang="en-AU" smtClean="0"/>
              <a:t>‹#›</a:t>
            </a:fld>
            <a:endParaRPr lang="en-AU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E16D4-5835-4815-A393-69DA32668D35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C8D40-E418-44E0-8EB6-6B795B7DE4C8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38E16D4-5835-4815-A393-69DA32668D35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C8D40-E418-44E0-8EB6-6B795B7DE4C8}" type="slidenum">
              <a:rPr lang="en-AU" smtClean="0"/>
              <a:t>‹#›</a:t>
            </a:fld>
            <a:endParaRPr lang="en-AU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E16D4-5835-4815-A393-69DA32668D35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AU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89BC8D40-E418-44E0-8EB6-6B795B7DE4C8}" type="slidenum">
              <a:rPr lang="en-AU" smtClean="0"/>
              <a:t>‹#›</a:t>
            </a:fld>
            <a:endParaRPr lang="en-AU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E16D4-5835-4815-A393-69DA32668D35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89BC8D40-E418-44E0-8EB6-6B795B7DE4C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E16D4-5835-4815-A393-69DA32668D35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9BC8D40-E418-44E0-8EB6-6B795B7DE4C8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C8D40-E418-44E0-8EB6-6B795B7DE4C8}" type="slidenum">
              <a:rPr lang="en-AU" smtClean="0"/>
              <a:t>‹#›</a:t>
            </a:fld>
            <a:endParaRPr lang="en-AU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E16D4-5835-4815-A393-69DA32668D35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A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89BC8D40-E418-44E0-8EB6-6B795B7DE4C8}" type="slidenum">
              <a:rPr lang="en-AU" smtClean="0"/>
              <a:t>‹#›</a:t>
            </a:fld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38E16D4-5835-4815-A393-69DA32668D35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38E16D4-5835-4815-A393-69DA32668D35}" type="datetimeFigureOut">
              <a:rPr lang="en-AU" smtClean="0"/>
              <a:t>30/01/2014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AU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89BC8D40-E418-44E0-8EB6-6B795B7DE4C8}" type="slidenum">
              <a:rPr lang="en-AU" smtClean="0"/>
              <a:t>‹#›</a:t>
            </a:fld>
            <a:endParaRPr lang="en-AU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Young Offenders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2634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40160"/>
          </a:xfrm>
        </p:spPr>
        <p:txBody>
          <a:bodyPr>
            <a:normAutofit fontScale="90000"/>
          </a:bodyPr>
          <a:lstStyle/>
          <a:p>
            <a:r>
              <a:rPr lang="en-AU" dirty="0" smtClean="0"/>
              <a:t>Issues Surrounding the Age of Criminal Responsibility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Why differentiate between children and adults?</a:t>
            </a:r>
          </a:p>
          <a:p>
            <a:pPr marL="0" indent="0">
              <a:buNone/>
            </a:pPr>
            <a:endParaRPr lang="en-AU" dirty="0" smtClean="0"/>
          </a:p>
          <a:p>
            <a:pPr marL="274320" lvl="1" indent="0">
              <a:buNone/>
            </a:pPr>
            <a:r>
              <a:rPr lang="en-AU" dirty="0" smtClean="0"/>
              <a:t>Children are vulnerable</a:t>
            </a:r>
          </a:p>
          <a:p>
            <a:pPr lvl="2">
              <a:buFontTx/>
              <a:buChar char="-"/>
            </a:pPr>
            <a:r>
              <a:rPr lang="en-AU" dirty="0" smtClean="0"/>
              <a:t>Protection from the consequences of uninformed decisions</a:t>
            </a:r>
          </a:p>
          <a:p>
            <a:pPr lvl="2">
              <a:buFontTx/>
              <a:buChar char="-"/>
            </a:pPr>
            <a:r>
              <a:rPr lang="en-AU" dirty="0" smtClean="0"/>
              <a:t>Prevent exploitation of young people</a:t>
            </a:r>
          </a:p>
          <a:p>
            <a:pPr lvl="2">
              <a:buFontTx/>
              <a:buChar char="-"/>
            </a:pPr>
            <a:r>
              <a:rPr lang="en-AU" dirty="0" smtClean="0"/>
              <a:t>Recognition that children are generally less responsible than adults for their actions</a:t>
            </a:r>
          </a:p>
          <a:p>
            <a:pPr marL="0" indent="0">
              <a:buNone/>
            </a:pPr>
            <a:endParaRPr lang="en-AU" dirty="0"/>
          </a:p>
          <a:p>
            <a:pPr marL="274320" lvl="1" indent="0">
              <a:buNone/>
            </a:pPr>
            <a:r>
              <a:rPr lang="en-AU" dirty="0" smtClean="0"/>
              <a:t>The Common Law response</a:t>
            </a:r>
            <a:endParaRPr lang="en-AU" dirty="0"/>
          </a:p>
          <a:p>
            <a:pPr lvl="2">
              <a:buFontTx/>
              <a:buChar char="-"/>
            </a:pPr>
            <a:endParaRPr lang="en-AU" dirty="0"/>
          </a:p>
          <a:p>
            <a:pPr lvl="2">
              <a:buFontTx/>
              <a:buChar char="-"/>
            </a:pPr>
            <a:r>
              <a:rPr lang="en-AU" dirty="0" smtClean="0"/>
              <a:t>Formulated the principle of </a:t>
            </a:r>
            <a:r>
              <a:rPr lang="en-AU" i="1" dirty="0" err="1" smtClean="0"/>
              <a:t>doli</a:t>
            </a:r>
            <a:r>
              <a:rPr lang="en-AU" i="1" dirty="0" smtClean="0"/>
              <a:t> </a:t>
            </a:r>
            <a:r>
              <a:rPr lang="en-AU" i="1" dirty="0" err="1" smtClean="0"/>
              <a:t>incapax</a:t>
            </a:r>
            <a:r>
              <a:rPr lang="en-AU" dirty="0" smtClean="0"/>
              <a:t> which stated that children are </a:t>
            </a:r>
            <a:r>
              <a:rPr lang="en-AU" u="sng" dirty="0" smtClean="0"/>
              <a:t>presumed</a:t>
            </a:r>
            <a:r>
              <a:rPr lang="en-AU" dirty="0" smtClean="0"/>
              <a:t> to be incapable of having a criminal </a:t>
            </a:r>
            <a:r>
              <a:rPr lang="en-AU" u="sng" dirty="0" smtClean="0"/>
              <a:t>intent</a:t>
            </a:r>
          </a:p>
          <a:p>
            <a:pPr lvl="2">
              <a:buFontTx/>
              <a:buChar char="-"/>
            </a:pPr>
            <a:endParaRPr lang="en-AU" dirty="0" smtClean="0"/>
          </a:p>
          <a:p>
            <a:pPr lvl="2">
              <a:buFontTx/>
              <a:buChar char="-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98090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a Child?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AU" dirty="0" smtClean="0"/>
              <a:t>A child below the age of 10 (</a:t>
            </a:r>
            <a:r>
              <a:rPr lang="en-AU" dirty="0" err="1" smtClean="0"/>
              <a:t>ie</a:t>
            </a:r>
            <a:r>
              <a:rPr lang="en-AU" dirty="0" smtClean="0"/>
              <a:t> until the child’s 10</a:t>
            </a:r>
            <a:r>
              <a:rPr lang="en-AU" baseline="30000" dirty="0" smtClean="0"/>
              <a:t>th</a:t>
            </a:r>
            <a:r>
              <a:rPr lang="en-AU" dirty="0" smtClean="0"/>
              <a:t> </a:t>
            </a:r>
            <a:r>
              <a:rPr lang="en-AU" dirty="0" err="1" smtClean="0"/>
              <a:t>birthdday</a:t>
            </a:r>
            <a:r>
              <a:rPr lang="en-AU" dirty="0" smtClean="0"/>
              <a:t>) cannot be charged with a criminal offence. </a:t>
            </a:r>
            <a:r>
              <a:rPr lang="en-AU" i="1" dirty="0" smtClean="0"/>
              <a:t>Children (Criminal Proceedings) Act 1987</a:t>
            </a:r>
            <a:r>
              <a:rPr lang="en-AU" dirty="0" smtClean="0"/>
              <a:t> NSW (“the </a:t>
            </a:r>
            <a:r>
              <a:rPr lang="en-AU" i="1" dirty="0" smtClean="0"/>
              <a:t>Children’s Act”</a:t>
            </a:r>
            <a:r>
              <a:rPr lang="en-AU" dirty="0" smtClean="0"/>
              <a:t>)</a:t>
            </a:r>
          </a:p>
          <a:p>
            <a:r>
              <a:rPr lang="en-AU" dirty="0" smtClean="0"/>
              <a:t>A child between 10 – 14 years of age enjoys a rebuttable presumption of criminal incapacity. </a:t>
            </a:r>
            <a:r>
              <a:rPr lang="en-AU" i="1" dirty="0" smtClean="0"/>
              <a:t>R v LMW </a:t>
            </a:r>
            <a:r>
              <a:rPr lang="en-AU" dirty="0" smtClean="0"/>
              <a:t>[1999] NSWSC 1343</a:t>
            </a:r>
          </a:p>
          <a:p>
            <a:r>
              <a:rPr lang="en-AU" dirty="0" smtClean="0"/>
              <a:t>A child 14 – 17 years is not subject to the principle of </a:t>
            </a:r>
            <a:r>
              <a:rPr lang="en-AU" i="1" dirty="0" err="1" smtClean="0"/>
              <a:t>doli</a:t>
            </a:r>
            <a:r>
              <a:rPr lang="en-AU" i="1" dirty="0" smtClean="0"/>
              <a:t> </a:t>
            </a:r>
            <a:r>
              <a:rPr lang="en-AU" i="1" dirty="0" err="1" smtClean="0"/>
              <a:t>incapax</a:t>
            </a:r>
            <a:r>
              <a:rPr lang="en-AU" dirty="0" smtClean="0"/>
              <a:t>. </a:t>
            </a:r>
          </a:p>
          <a:p>
            <a:r>
              <a:rPr lang="en-AU" dirty="0" smtClean="0"/>
              <a:t>The </a:t>
            </a:r>
            <a:r>
              <a:rPr lang="en-AU" i="1" dirty="0" smtClean="0"/>
              <a:t>Children’s Act</a:t>
            </a:r>
            <a:r>
              <a:rPr lang="en-AU" dirty="0" smtClean="0"/>
              <a:t> includes a number of important protections including the prohibition of publishing a child’s name, matters to be heard in the (closed) Children’s Court, </a:t>
            </a:r>
            <a:r>
              <a:rPr lang="en-AU" dirty="0" err="1" smtClean="0"/>
              <a:t>etc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7427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Children’s Rights/</a:t>
            </a:r>
            <a:r>
              <a:rPr lang="en-AU" dirty="0" err="1" smtClean="0"/>
              <a:t>Responsibilites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 smtClean="0"/>
              <a:t>Child has a responsibility to identify themselves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Child has a right to silence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Child has a right to receive support from an adult in order for any statement to be </a:t>
            </a:r>
            <a:r>
              <a:rPr lang="en-AU" i="1" dirty="0" smtClean="0"/>
              <a:t>prima facie</a:t>
            </a:r>
            <a:r>
              <a:rPr lang="en-AU" dirty="0" smtClean="0"/>
              <a:t> admissible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No strip searches of children less than 10 years and for children between 10 &amp; 18 years there must be a suitable supportive adult present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3780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Arrest / Interrogation of Children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Children have a right to silence</a:t>
            </a:r>
          </a:p>
          <a:p>
            <a:r>
              <a:rPr lang="en-AU" dirty="0" smtClean="0"/>
              <a:t>Children have a right to be cautioned. </a:t>
            </a:r>
            <a:r>
              <a:rPr lang="en-AU" i="1" dirty="0" smtClean="0"/>
              <a:t>Law Enforcement (Powers and Responsibilities) Act 2002</a:t>
            </a:r>
            <a:r>
              <a:rPr lang="en-AU" dirty="0" smtClean="0"/>
              <a:t> (NSW)</a:t>
            </a:r>
          </a:p>
          <a:p>
            <a:r>
              <a:rPr lang="en-AU" dirty="0" smtClean="0"/>
              <a:t>Children have the right to an </a:t>
            </a:r>
            <a:r>
              <a:rPr lang="en-AU" u="sng" dirty="0" smtClean="0"/>
              <a:t>Interview Friend</a:t>
            </a:r>
            <a:r>
              <a:rPr lang="en-AU" dirty="0" smtClean="0"/>
              <a:t> to be present during a police interview. </a:t>
            </a:r>
            <a:r>
              <a:rPr lang="en-AU" i="1" dirty="0"/>
              <a:t>Law Enforcement (Powers and Responsibilities) </a:t>
            </a:r>
            <a:r>
              <a:rPr lang="en-AU" i="1" dirty="0" smtClean="0"/>
              <a:t>Regulation 2005</a:t>
            </a:r>
            <a:r>
              <a:rPr lang="en-AU" dirty="0" smtClean="0"/>
              <a:t> </a:t>
            </a:r>
            <a:r>
              <a:rPr lang="en-AU" dirty="0"/>
              <a:t>(NSW</a:t>
            </a:r>
            <a:r>
              <a:rPr lang="en-AU" dirty="0" smtClean="0"/>
              <a:t>)</a:t>
            </a:r>
          </a:p>
          <a:p>
            <a:r>
              <a:rPr lang="en-AU" dirty="0" smtClean="0"/>
              <a:t>Fingerprints/photographs for children below the age of 14 can only be taken with the consent of the Children’s Court</a:t>
            </a:r>
          </a:p>
          <a:p>
            <a:r>
              <a:rPr lang="en-AU" dirty="0" smtClean="0"/>
              <a:t>DNA samples of children below 18 can only be obtained with the consent of the Children’s Court</a:t>
            </a:r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3780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Penalties/Options </a:t>
            </a:r>
            <a:r>
              <a:rPr lang="en-AU" dirty="0"/>
              <a:t>for Children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Warning </a:t>
            </a:r>
            <a:endParaRPr lang="en-AU" dirty="0"/>
          </a:p>
          <a:p>
            <a:endParaRPr lang="en-AU" dirty="0"/>
          </a:p>
          <a:p>
            <a:r>
              <a:rPr lang="en-AU" dirty="0"/>
              <a:t>Caution (formalised and always written</a:t>
            </a:r>
            <a:r>
              <a:rPr lang="en-AU" dirty="0" smtClean="0"/>
              <a:t>)</a:t>
            </a:r>
          </a:p>
          <a:p>
            <a:endParaRPr lang="en-AU" dirty="0"/>
          </a:p>
          <a:p>
            <a:r>
              <a:rPr lang="en-AU" dirty="0" smtClean="0"/>
              <a:t>Fine</a:t>
            </a:r>
            <a:endParaRPr lang="en-AU" dirty="0"/>
          </a:p>
          <a:p>
            <a:endParaRPr lang="en-AU" dirty="0"/>
          </a:p>
          <a:p>
            <a:r>
              <a:rPr lang="en-AU" dirty="0"/>
              <a:t>Youth Justice Conference</a:t>
            </a:r>
          </a:p>
          <a:p>
            <a:endParaRPr lang="en-AU" dirty="0"/>
          </a:p>
          <a:p>
            <a:r>
              <a:rPr lang="en-AU" dirty="0" smtClean="0"/>
              <a:t>Dismissal</a:t>
            </a:r>
          </a:p>
          <a:p>
            <a:endParaRPr lang="en-AU" dirty="0"/>
          </a:p>
          <a:p>
            <a:r>
              <a:rPr lang="en-AU" dirty="0" smtClean="0"/>
              <a:t>Conviction</a:t>
            </a:r>
            <a:endParaRPr lang="en-AU" dirty="0"/>
          </a:p>
          <a:p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AU" dirty="0" smtClean="0"/>
              <a:t>Bond</a:t>
            </a:r>
          </a:p>
          <a:p>
            <a:endParaRPr lang="en-AU" dirty="0" smtClean="0"/>
          </a:p>
          <a:p>
            <a:r>
              <a:rPr lang="en-AU" dirty="0" smtClean="0"/>
              <a:t>Fine</a:t>
            </a:r>
          </a:p>
          <a:p>
            <a:endParaRPr lang="en-AU" dirty="0" smtClean="0"/>
          </a:p>
          <a:p>
            <a:r>
              <a:rPr lang="en-AU" dirty="0" smtClean="0"/>
              <a:t>Probation</a:t>
            </a:r>
          </a:p>
          <a:p>
            <a:endParaRPr lang="en-AU" dirty="0" smtClean="0"/>
          </a:p>
          <a:p>
            <a:r>
              <a:rPr lang="en-AU" dirty="0" smtClean="0"/>
              <a:t>Community Service Order</a:t>
            </a:r>
          </a:p>
          <a:p>
            <a:endParaRPr lang="en-AU" dirty="0" smtClean="0"/>
          </a:p>
          <a:p>
            <a:r>
              <a:rPr lang="en-AU" dirty="0" smtClean="0"/>
              <a:t>Suspended control order</a:t>
            </a:r>
          </a:p>
          <a:p>
            <a:endParaRPr lang="en-AU" dirty="0" smtClean="0"/>
          </a:p>
          <a:p>
            <a:r>
              <a:rPr lang="en-AU" dirty="0" smtClean="0"/>
              <a:t>Control Order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34510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Children’s Sentencing Considerations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/>
              <a:t>Rehabilitation of offenders is the focus of sentencing NOT deterrence or retribution or societal protection. </a:t>
            </a:r>
            <a:r>
              <a:rPr lang="en-AU" i="1" dirty="0" smtClean="0"/>
              <a:t>R v GDP</a:t>
            </a:r>
            <a:r>
              <a:rPr lang="en-AU" dirty="0" smtClean="0"/>
              <a:t> (1991) 53 A Criminal R 112</a:t>
            </a:r>
          </a:p>
          <a:p>
            <a:pPr marL="0" indent="0">
              <a:buNone/>
            </a:pPr>
            <a:endParaRPr lang="en-AU" dirty="0" smtClean="0"/>
          </a:p>
          <a:p>
            <a:r>
              <a:rPr lang="en-AU" dirty="0" smtClean="0"/>
              <a:t>However, if a young offender engages in repeated offences and/or grave adult behaviour then the rehabilitation principle may not be applied. </a:t>
            </a:r>
            <a:r>
              <a:rPr lang="en-AU" i="1" dirty="0" smtClean="0"/>
              <a:t>R v Pham &amp; Ly</a:t>
            </a:r>
            <a:r>
              <a:rPr lang="en-AU" dirty="0" smtClean="0"/>
              <a:t> (1991) 55 A </a:t>
            </a:r>
            <a:r>
              <a:rPr lang="en-AU" dirty="0" err="1" smtClean="0"/>
              <a:t>Crim</a:t>
            </a:r>
            <a:r>
              <a:rPr lang="en-AU" dirty="0" smtClean="0"/>
              <a:t> R 128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37800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AU" dirty="0" smtClean="0"/>
              <a:t>Is the Criminal Justice System Effective in dealing with Young Offenders?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AU" dirty="0" smtClean="0"/>
              <a:t>Discussion !!!!!!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23780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40</TotalTime>
  <Words>443</Words>
  <Application>Microsoft Office PowerPoint</Application>
  <PresentationFormat>On-screen Show (4:3)</PresentationFormat>
  <Paragraphs>60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Civic</vt:lpstr>
      <vt:lpstr>Young Offenders</vt:lpstr>
      <vt:lpstr>Issues Surrounding the Age of Criminal Responsibility</vt:lpstr>
      <vt:lpstr>What is a Child? </vt:lpstr>
      <vt:lpstr>Children’s Rights/Responsibilites</vt:lpstr>
      <vt:lpstr>Arrest / Interrogation of Children</vt:lpstr>
      <vt:lpstr>Penalties/Options for Children</vt:lpstr>
      <vt:lpstr>Children’s Sentencing Considerations</vt:lpstr>
      <vt:lpstr>Is the Criminal Justice System Effective in dealing with Young Offenders?</vt:lpstr>
    </vt:vector>
  </TitlesOfParts>
  <Company>Lismore Catholic Education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Young Offenders</dc:title>
  <dc:creator>PMAC-S-CFRANEY$</dc:creator>
  <cp:lastModifiedBy>PMAC-S-CFRANEY$</cp:lastModifiedBy>
  <cp:revision>5</cp:revision>
  <dcterms:created xsi:type="dcterms:W3CDTF">2014-01-30T03:16:31Z</dcterms:created>
  <dcterms:modified xsi:type="dcterms:W3CDTF">2014-01-30T03:57:15Z</dcterms:modified>
</cp:coreProperties>
</file>