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2"/>
  </p:notesMasterIdLst>
  <p:sldIdLst>
    <p:sldId id="256" r:id="rId3"/>
    <p:sldId id="260" r:id="rId4"/>
    <p:sldId id="257" r:id="rId5"/>
    <p:sldId id="258" r:id="rId6"/>
    <p:sldId id="259" r:id="rId7"/>
    <p:sldId id="268" r:id="rId8"/>
    <p:sldId id="269" r:id="rId9"/>
    <p:sldId id="270"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516" autoAdjust="0"/>
  </p:normalViewPr>
  <p:slideViewPr>
    <p:cSldViewPr>
      <p:cViewPr>
        <p:scale>
          <a:sx n="63" d="100"/>
          <a:sy n="63" d="100"/>
        </p:scale>
        <p:origin x="-150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01E92F-E411-49F3-B20B-04A1AE2C49D8}" type="datetimeFigureOut">
              <a:rPr lang="en-GB" smtClean="0"/>
              <a:t>11/02/2014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D75BAE-DBE7-416D-A649-75CD410A1422}" type="slidenum">
              <a:rPr lang="en-GB" smtClean="0"/>
              <a:t>‹#›</a:t>
            </a:fld>
            <a:endParaRPr lang="en-GB"/>
          </a:p>
        </p:txBody>
      </p:sp>
    </p:spTree>
    <p:extLst>
      <p:ext uri="{BB962C8B-B14F-4D97-AF65-F5344CB8AC3E}">
        <p14:creationId xmlns:p14="http://schemas.microsoft.com/office/powerpoint/2010/main" val="1455590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Underline key words</a:t>
            </a:r>
            <a:endParaRPr lang="en-GB" dirty="0"/>
          </a:p>
        </p:txBody>
      </p:sp>
      <p:sp>
        <p:nvSpPr>
          <p:cNvPr id="4" name="Slide Number Placeholder 3"/>
          <p:cNvSpPr>
            <a:spLocks noGrp="1"/>
          </p:cNvSpPr>
          <p:nvPr>
            <p:ph type="sldNum" sz="quarter" idx="10"/>
          </p:nvPr>
        </p:nvSpPr>
        <p:spPr/>
        <p:txBody>
          <a:bodyPr/>
          <a:lstStyle/>
          <a:p>
            <a:fld id="{E8D75BAE-DBE7-416D-A649-75CD410A1422}" type="slidenum">
              <a:rPr lang="en-GB" smtClean="0"/>
              <a:t>3</a:t>
            </a:fld>
            <a:endParaRPr lang="en-GB"/>
          </a:p>
        </p:txBody>
      </p:sp>
    </p:spTree>
    <p:extLst>
      <p:ext uri="{BB962C8B-B14F-4D97-AF65-F5344CB8AC3E}">
        <p14:creationId xmlns:p14="http://schemas.microsoft.com/office/powerpoint/2010/main" val="4052886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Responses should show that learners understand that "universal" means that it applies to all people</a:t>
            </a:r>
          </a:p>
          <a:p>
            <a:r>
              <a:rPr lang="en-GB" dirty="0" smtClean="0"/>
              <a:t>everywhere in the world; that a "declaration" is a strong statement; and that "human rights" are the</a:t>
            </a:r>
          </a:p>
          <a:p>
            <a:r>
              <a:rPr lang="en-GB" dirty="0" smtClean="0"/>
              <a:t>rights that all people have as human beings on this planet.</a:t>
            </a:r>
            <a:endParaRPr lang="en-GB" dirty="0"/>
          </a:p>
        </p:txBody>
      </p:sp>
      <p:sp>
        <p:nvSpPr>
          <p:cNvPr id="4" name="Slide Number Placeholder 3"/>
          <p:cNvSpPr>
            <a:spLocks noGrp="1"/>
          </p:cNvSpPr>
          <p:nvPr>
            <p:ph type="sldNum" sz="quarter" idx="10"/>
          </p:nvPr>
        </p:nvSpPr>
        <p:spPr/>
        <p:txBody>
          <a:bodyPr/>
          <a:lstStyle/>
          <a:p>
            <a:fld id="{E8D75BAE-DBE7-416D-A649-75CD410A1422}" type="slidenum">
              <a:rPr lang="en-GB" smtClean="0"/>
              <a:t>5</a:t>
            </a:fld>
            <a:endParaRPr lang="en-GB"/>
          </a:p>
        </p:txBody>
      </p:sp>
    </p:spTree>
    <p:extLst>
      <p:ext uri="{BB962C8B-B14F-4D97-AF65-F5344CB8AC3E}">
        <p14:creationId xmlns:p14="http://schemas.microsoft.com/office/powerpoint/2010/main" val="3467426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8D75BAE-DBE7-416D-A649-75CD410A1422}" type="slidenum">
              <a:rPr lang="en-GB" smtClean="0"/>
              <a:t>8</a:t>
            </a:fld>
            <a:endParaRPr lang="en-GB"/>
          </a:p>
        </p:txBody>
      </p:sp>
    </p:spTree>
    <p:extLst>
      <p:ext uri="{BB962C8B-B14F-4D97-AF65-F5344CB8AC3E}">
        <p14:creationId xmlns:p14="http://schemas.microsoft.com/office/powerpoint/2010/main" val="1222183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900" b="1" dirty="0" smtClean="0">
                <a:latin typeface="Verdana" pitchFamily="34" charset="0"/>
                <a:ea typeface="ヒラギノ角ゴ Pro W3" pitchFamily="-106" charset="-128"/>
              </a:rPr>
              <a:t>Teachers’ notes</a:t>
            </a:r>
          </a:p>
          <a:p>
            <a:r>
              <a:rPr lang="en-GB" sz="900" dirty="0" smtClean="0">
                <a:latin typeface="Verdana" pitchFamily="34" charset="0"/>
                <a:ea typeface="ヒラギノ角ゴ Pro W3" pitchFamily="-106" charset="-128"/>
              </a:rPr>
              <a:t>Give students a few moments to read the quotations. Invite them to choose one that resonates with them or challenges them and to ponder it for a minute or two. </a:t>
            </a:r>
          </a:p>
          <a:p>
            <a:r>
              <a:rPr lang="en-GB" sz="900" dirty="0" smtClean="0">
                <a:latin typeface="Verdana" pitchFamily="34" charset="0"/>
                <a:ea typeface="ヒラギノ角ゴ Pro W3" pitchFamily="-106" charset="-128"/>
              </a:rPr>
              <a:t>Invite each student to read out their chosen quotation and, if they wish, to say what it means to them.</a:t>
            </a:r>
          </a:p>
          <a:p>
            <a:r>
              <a:rPr lang="en-GB" sz="900" dirty="0" smtClean="0">
                <a:latin typeface="Verdana" pitchFamily="34" charset="0"/>
                <a:ea typeface="ヒラギノ角ゴ Pro W3" pitchFamily="-106" charset="-128"/>
              </a:rPr>
              <a:t>Source: http://www.betterworld.net/quotes/humanrights-quotes.htm</a:t>
            </a:r>
          </a:p>
          <a:p>
            <a:endParaRPr lang="en-US" sz="900" dirty="0" smtClean="0">
              <a:latin typeface="Verdana" pitchFamily="34" charset="0"/>
              <a:ea typeface="ヒラギノ角ゴ Pro W3" pitchFamily="-106" charset="-128"/>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06" charset="-128"/>
              </a:defRPr>
            </a:lvl1pPr>
            <a:lvl2pPr marL="37931725" indent="-37474525">
              <a:defRPr sz="2400">
                <a:solidFill>
                  <a:schemeClr val="tx1"/>
                </a:solidFill>
                <a:latin typeface="Arial" charset="0"/>
                <a:ea typeface="ＭＳ Ｐゴシック" pitchFamily="-106" charset="-128"/>
              </a:defRPr>
            </a:lvl2pPr>
            <a:lvl3pPr>
              <a:defRPr sz="2400">
                <a:solidFill>
                  <a:schemeClr val="tx1"/>
                </a:solidFill>
                <a:latin typeface="Arial" charset="0"/>
                <a:ea typeface="ＭＳ Ｐゴシック" pitchFamily="-106" charset="-128"/>
              </a:defRPr>
            </a:lvl3pPr>
            <a:lvl4pPr>
              <a:defRPr sz="2400">
                <a:solidFill>
                  <a:schemeClr val="tx1"/>
                </a:solidFill>
                <a:latin typeface="Arial" charset="0"/>
                <a:ea typeface="ＭＳ Ｐゴシック" pitchFamily="-106" charset="-128"/>
              </a:defRPr>
            </a:lvl4pPr>
            <a:lvl5pPr>
              <a:defRPr sz="2400">
                <a:solidFill>
                  <a:schemeClr val="tx1"/>
                </a:solidFill>
                <a:latin typeface="Arial" charset="0"/>
                <a:ea typeface="ＭＳ Ｐゴシック" pitchFamily="-106" charset="-128"/>
              </a:defRPr>
            </a:lvl5pPr>
            <a:lvl6pPr marL="457200" eaLnBrk="0" fontAlgn="base" hangingPunct="0">
              <a:spcBef>
                <a:spcPct val="0"/>
              </a:spcBef>
              <a:spcAft>
                <a:spcPct val="0"/>
              </a:spcAft>
              <a:defRPr sz="2400">
                <a:solidFill>
                  <a:schemeClr val="tx1"/>
                </a:solidFill>
                <a:latin typeface="Arial" charset="0"/>
                <a:ea typeface="ＭＳ Ｐゴシック" pitchFamily="-106" charset="-128"/>
              </a:defRPr>
            </a:lvl6pPr>
            <a:lvl7pPr marL="914400" eaLnBrk="0" fontAlgn="base" hangingPunct="0">
              <a:spcBef>
                <a:spcPct val="0"/>
              </a:spcBef>
              <a:spcAft>
                <a:spcPct val="0"/>
              </a:spcAft>
              <a:defRPr sz="2400">
                <a:solidFill>
                  <a:schemeClr val="tx1"/>
                </a:solidFill>
                <a:latin typeface="Arial" charset="0"/>
                <a:ea typeface="ＭＳ Ｐゴシック" pitchFamily="-106" charset="-128"/>
              </a:defRPr>
            </a:lvl7pPr>
            <a:lvl8pPr marL="1371600" eaLnBrk="0" fontAlgn="base" hangingPunct="0">
              <a:spcBef>
                <a:spcPct val="0"/>
              </a:spcBef>
              <a:spcAft>
                <a:spcPct val="0"/>
              </a:spcAft>
              <a:defRPr sz="2400">
                <a:solidFill>
                  <a:schemeClr val="tx1"/>
                </a:solidFill>
                <a:latin typeface="Arial" charset="0"/>
                <a:ea typeface="ＭＳ Ｐゴシック" pitchFamily="-106" charset="-128"/>
              </a:defRPr>
            </a:lvl8pPr>
            <a:lvl9pPr marL="1828800" eaLnBrk="0" fontAlgn="base" hangingPunct="0">
              <a:spcBef>
                <a:spcPct val="0"/>
              </a:spcBef>
              <a:spcAft>
                <a:spcPct val="0"/>
              </a:spcAft>
              <a:defRPr sz="2400">
                <a:solidFill>
                  <a:schemeClr val="tx1"/>
                </a:solidFill>
                <a:latin typeface="Arial" charset="0"/>
                <a:ea typeface="ＭＳ Ｐゴシック" pitchFamily="-106" charset="-128"/>
              </a:defRPr>
            </a:lvl9pPr>
          </a:lstStyle>
          <a:p>
            <a:fld id="{0D344949-160C-4EAC-BAC0-C47F2232F389}" type="slidenum">
              <a:rPr lang="en-US" sz="1000">
                <a:latin typeface="Verdana" pitchFamily="34" charset="0"/>
              </a:rPr>
              <a:pPr/>
              <a:t>9</a:t>
            </a:fld>
            <a:endParaRPr lang="en-US" sz="1000">
              <a:latin typeface="Verdan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14C83D7-5C8F-43F0-85C6-EB86E7DB5F24}" type="datetimeFigureOut">
              <a:rPr lang="en-GB" smtClean="0"/>
              <a:t>11/02/2014</a:t>
            </a:fld>
            <a:endParaRPr lang="en-GB"/>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413BD40-5985-405F-A152-41E3A846407E}" type="slidenum">
              <a:rPr lang="en-GB" smtClean="0"/>
              <a:t>‹#›</a:t>
            </a:fld>
            <a:endParaRPr lang="en-GB"/>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4C83D7-5C8F-43F0-85C6-EB86E7DB5F24}" type="datetimeFigureOut">
              <a:rPr lang="en-GB" smtClean="0"/>
              <a:t>11/02/2014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4C83D7-5C8F-43F0-85C6-EB86E7DB5F24}" type="datetimeFigureOut">
              <a:rPr lang="en-GB" smtClean="0"/>
              <a:t>11/02/2014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5"/>
          <p:cNvSpPr txBox="1">
            <a:spLocks noChangeArrowheads="1"/>
          </p:cNvSpPr>
          <p:nvPr userDrawn="1"/>
        </p:nvSpPr>
        <p:spPr bwMode="auto">
          <a:xfrm>
            <a:off x="546100" y="6311900"/>
            <a:ext cx="3492500" cy="365125"/>
          </a:xfrm>
          <a:prstGeom prst="rect">
            <a:avLst/>
          </a:prstGeom>
          <a:noFill/>
          <a:ln w="9525">
            <a:noFill/>
            <a:miter lim="800000"/>
            <a:headEnd/>
            <a:tailEnd/>
          </a:ln>
          <a:effectLst/>
        </p:spPr>
        <p:txBody>
          <a:bodyPr lIns="0" tIns="0" rIns="0" bIns="0">
            <a:spAutoFit/>
          </a:bodyPr>
          <a:lstStyle/>
          <a:p>
            <a:pPr eaLnBrk="0" fontAlgn="base" hangingPunct="0">
              <a:spcBef>
                <a:spcPct val="50000"/>
              </a:spcBef>
              <a:spcAft>
                <a:spcPct val="0"/>
              </a:spcAft>
              <a:defRPr/>
            </a:pPr>
            <a:endParaRPr lang="en-GB" sz="2400">
              <a:solidFill>
                <a:srgbClr val="003F47"/>
              </a:solidFill>
              <a:latin typeface="Arial" pitchFamily="-110" charset="0"/>
              <a:ea typeface="ＭＳ Ｐゴシック" pitchFamily="-110" charset="-128"/>
              <a:cs typeface="ＭＳ Ｐゴシック" pitchFamily="-110" charset="-128"/>
            </a:endParaRPr>
          </a:p>
        </p:txBody>
      </p:sp>
      <p:sp>
        <p:nvSpPr>
          <p:cNvPr id="5" name="Text Box 16"/>
          <p:cNvSpPr txBox="1">
            <a:spLocks noChangeArrowheads="1"/>
          </p:cNvSpPr>
          <p:nvPr userDrawn="1"/>
        </p:nvSpPr>
        <p:spPr bwMode="auto">
          <a:xfrm>
            <a:off x="6210300" y="411163"/>
            <a:ext cx="2282825" cy="244475"/>
          </a:xfrm>
          <a:prstGeom prst="rect">
            <a:avLst/>
          </a:prstGeom>
          <a:noFill/>
          <a:ln w="9525">
            <a:noFill/>
            <a:miter lim="800000"/>
            <a:headEnd/>
            <a:tailEnd/>
          </a:ln>
          <a:effectLst/>
        </p:spPr>
        <p:txBody>
          <a:bodyPr lIns="0" tIns="0" rIns="0" bIns="0">
            <a:spAutoFit/>
          </a:bodyPr>
          <a:lstStyle/>
          <a:p>
            <a:pPr algn="r" eaLnBrk="0" fontAlgn="base" hangingPunct="0">
              <a:spcBef>
                <a:spcPct val="50000"/>
              </a:spcBef>
              <a:spcAft>
                <a:spcPct val="0"/>
              </a:spcAft>
              <a:defRPr/>
            </a:pPr>
            <a:r>
              <a:rPr lang="en-US" sz="1600">
                <a:solidFill>
                  <a:srgbClr val="FFF9F6"/>
                </a:solidFill>
                <a:ea typeface="ＭＳ Ｐゴシック" pitchFamily="-110" charset="-128"/>
                <a:cs typeface="ＭＳ Ｐゴシック" pitchFamily="-110" charset="-128"/>
              </a:rPr>
              <a:t>www.cafod.org.uk</a:t>
            </a:r>
          </a:p>
        </p:txBody>
      </p:sp>
      <p:pic>
        <p:nvPicPr>
          <p:cNvPr id="6" name="Picture 31" descr="CF_PP_TB_rgb.gif                                               00B61EA2Macintosh HD                   BC35038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Rectangle 2"/>
          <p:cNvSpPr>
            <a:spLocks noGrp="1" noChangeArrowheads="1"/>
          </p:cNvSpPr>
          <p:nvPr>
            <p:ph type="ctrTitle"/>
          </p:nvPr>
        </p:nvSpPr>
        <p:spPr>
          <a:xfrm>
            <a:off x="2644775" y="2432050"/>
            <a:ext cx="5848350" cy="2030413"/>
          </a:xfrm>
        </p:spPr>
        <p:txBody>
          <a:bodyPr anchor="t"/>
          <a:lstStyle>
            <a:lvl1pPr>
              <a:defRPr sz="5000">
                <a:solidFill>
                  <a:srgbClr val="003E4E"/>
                </a:solidFill>
              </a:defRPr>
            </a:lvl1pPr>
          </a:lstStyle>
          <a:p>
            <a:r>
              <a:rPr lang="en-US"/>
              <a:t>Click to edit Master title style</a:t>
            </a:r>
          </a:p>
        </p:txBody>
      </p:sp>
      <p:sp>
        <p:nvSpPr>
          <p:cNvPr id="14339" name="Rectangle 3"/>
          <p:cNvSpPr>
            <a:spLocks noGrp="1" noChangeArrowheads="1"/>
          </p:cNvSpPr>
          <p:nvPr>
            <p:ph type="subTitle" idx="1"/>
          </p:nvPr>
        </p:nvSpPr>
        <p:spPr>
          <a:xfrm>
            <a:off x="2644775" y="4630738"/>
            <a:ext cx="5848350" cy="1373187"/>
          </a:xfrm>
        </p:spPr>
        <p:txBody>
          <a:bodyPr rIns="0"/>
          <a:lstStyle>
            <a:lvl1pPr marL="0" indent="0">
              <a:spcAft>
                <a:spcPct val="0"/>
              </a:spcAft>
              <a:buFont typeface="Times" charset="0"/>
              <a:buNone/>
              <a:defRPr sz="2600">
                <a:solidFill>
                  <a:schemeClr val="tx2"/>
                </a:solidFill>
              </a:defRPr>
            </a:lvl1pPr>
          </a:lstStyle>
          <a:p>
            <a:r>
              <a:rPr lang="en-US"/>
              <a:t>Click to edit Master subtitle style</a:t>
            </a:r>
          </a:p>
        </p:txBody>
      </p:sp>
    </p:spTree>
    <p:extLst>
      <p:ext uri="{BB962C8B-B14F-4D97-AF65-F5344CB8AC3E}">
        <p14:creationId xmlns:p14="http://schemas.microsoft.com/office/powerpoint/2010/main" val="2381785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252151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Tree>
    <p:extLst>
      <p:ext uri="{BB962C8B-B14F-4D97-AF65-F5344CB8AC3E}">
        <p14:creationId xmlns:p14="http://schemas.microsoft.com/office/powerpoint/2010/main" val="3466358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641350" y="1533525"/>
            <a:ext cx="3849688" cy="448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3438" y="1533525"/>
            <a:ext cx="3849687" cy="448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2199106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548489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extLst>
      <p:ext uri="{BB962C8B-B14F-4D97-AF65-F5344CB8AC3E}">
        <p14:creationId xmlns:p14="http://schemas.microsoft.com/office/powerpoint/2010/main" val="3874028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14043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3988068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4C83D7-5C8F-43F0-85C6-EB86E7DB5F24}" type="datetimeFigureOut">
              <a:rPr lang="en-GB" smtClean="0"/>
              <a:t>11/02/2014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317741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427775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0975" y="0"/>
            <a:ext cx="1962150" cy="60198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41350" y="0"/>
            <a:ext cx="5737225" cy="6019800"/>
          </a:xfrm>
        </p:spPr>
        <p:txBody>
          <a:bodyPr vert="eaVert"/>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130701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4C83D7-5C8F-43F0-85C6-EB86E7DB5F24}" type="datetimeFigureOut">
              <a:rPr lang="en-GB" smtClean="0"/>
              <a:t>11/02/2014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14C83D7-5C8F-43F0-85C6-EB86E7DB5F24}" type="datetimeFigureOut">
              <a:rPr lang="en-GB" smtClean="0"/>
              <a:t>11/02/2014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13BD40-5985-405F-A152-41E3A846407E}" type="slidenum">
              <a:rPr lang="en-GB" smtClean="0"/>
              <a:t>‹#›</a:t>
            </a:fld>
            <a:endParaRPr lang="en-GB"/>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4C83D7-5C8F-43F0-85C6-EB86E7DB5F24}" type="datetimeFigureOut">
              <a:rPr lang="en-GB" smtClean="0"/>
              <a:t>11/02/2014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4C83D7-5C8F-43F0-85C6-EB86E7DB5F24}" type="datetimeFigureOut">
              <a:rPr lang="en-GB" smtClean="0"/>
              <a:t>11/02/2014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4C83D7-5C8F-43F0-85C6-EB86E7DB5F24}" type="datetimeFigureOut">
              <a:rPr lang="en-GB" smtClean="0"/>
              <a:t>11/02/2014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4C83D7-5C8F-43F0-85C6-EB86E7DB5F24}" type="datetimeFigureOut">
              <a:rPr lang="en-GB" smtClean="0"/>
              <a:t>11/02/2014</a:t>
            </a:fld>
            <a:endParaRPr lang="en-GB"/>
          </a:p>
        </p:txBody>
      </p:sp>
      <p:sp>
        <p:nvSpPr>
          <p:cNvPr id="7" name="Slide Number Placeholder 6"/>
          <p:cNvSpPr>
            <a:spLocks noGrp="1"/>
          </p:cNvSpPr>
          <p:nvPr>
            <p:ph type="sldNum" sz="quarter" idx="12"/>
          </p:nvPr>
        </p:nvSpPr>
        <p:spPr/>
        <p:txBody>
          <a:bodyPr/>
          <a:lstStyle/>
          <a:p>
            <a:fld id="{D413BD40-5985-405F-A152-41E3A846407E}" type="slidenum">
              <a:rPr lang="en-GB" smtClean="0"/>
              <a:t>‹#›</a:t>
            </a:fld>
            <a:endParaRPr lang="en-GB"/>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4C83D7-5C8F-43F0-85C6-EB86E7DB5F24}" type="datetimeFigureOut">
              <a:rPr lang="en-GB" smtClean="0"/>
              <a:t>11/02/2014</a:t>
            </a:fld>
            <a:endParaRPr lang="en-GB"/>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7" name="Slide Number Placeholder 6"/>
          <p:cNvSpPr>
            <a:spLocks noGrp="1"/>
          </p:cNvSpPr>
          <p:nvPr>
            <p:ph type="sldNum" sz="quarter" idx="12"/>
          </p:nvPr>
        </p:nvSpPr>
        <p:spPr/>
        <p:txBody>
          <a:bodyPr/>
          <a:lstStyle/>
          <a:p>
            <a:fld id="{D413BD40-5985-405F-A152-41E3A846407E}"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14C83D7-5C8F-43F0-85C6-EB86E7DB5F24}" type="datetimeFigureOut">
              <a:rPr lang="en-GB" smtClean="0"/>
              <a:t>11/02/2014</a:t>
            </a:fld>
            <a:endParaRPr lang="en-GB"/>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413BD40-5985-405F-A152-41E3A846407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41350" y="0"/>
            <a:ext cx="7851775" cy="15335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41350" y="1533525"/>
            <a:ext cx="7851775"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0800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8" name="Group 163"/>
          <p:cNvGrpSpPr>
            <a:grpSpLocks/>
          </p:cNvGrpSpPr>
          <p:nvPr userDrawn="1"/>
        </p:nvGrpSpPr>
        <p:grpSpPr bwMode="auto">
          <a:xfrm>
            <a:off x="7218363" y="6238875"/>
            <a:ext cx="1463675" cy="915988"/>
            <a:chOff x="4547" y="3931"/>
            <a:chExt cx="922" cy="577"/>
          </a:xfrm>
        </p:grpSpPr>
        <p:sp>
          <p:nvSpPr>
            <p:cNvPr id="1188" name="AutoShape 164"/>
            <p:cNvSpPr>
              <a:spLocks noChangeArrowheads="1"/>
            </p:cNvSpPr>
            <p:nvPr userDrawn="1"/>
          </p:nvSpPr>
          <p:spPr bwMode="auto">
            <a:xfrm>
              <a:off x="4555" y="3940"/>
              <a:ext cx="904" cy="568"/>
            </a:xfrm>
            <a:prstGeom prst="roundRect">
              <a:avLst>
                <a:gd name="adj" fmla="val 14759"/>
              </a:avLst>
            </a:prstGeom>
            <a:solidFill>
              <a:srgbClr val="000000">
                <a:alpha val="5000"/>
              </a:srgbClr>
            </a:solidFill>
            <a:ln w="9525">
              <a:noFill/>
              <a:round/>
              <a:headEnd/>
              <a:tailEnd/>
            </a:ln>
            <a:effectLst/>
          </p:spPr>
          <p:txBody>
            <a:bodyPr wrap="none" anchor="ctr"/>
            <a:lstStyle/>
            <a:p>
              <a:pPr algn="ctr" eaLnBrk="0" fontAlgn="base" hangingPunct="0">
                <a:spcBef>
                  <a:spcPct val="0"/>
                </a:spcBef>
                <a:spcAft>
                  <a:spcPct val="0"/>
                </a:spcAft>
                <a:defRPr/>
              </a:pPr>
              <a:endParaRPr lang="en-GB" sz="2400">
                <a:solidFill>
                  <a:srgbClr val="003F47"/>
                </a:solidFill>
                <a:latin typeface="Arial" pitchFamily="-110" charset="0"/>
                <a:ea typeface="ＭＳ Ｐゴシック" pitchFamily="-110" charset="-128"/>
                <a:cs typeface="ＭＳ Ｐゴシック" pitchFamily="-110" charset="-128"/>
              </a:endParaRPr>
            </a:p>
          </p:txBody>
        </p:sp>
        <p:sp>
          <p:nvSpPr>
            <p:cNvPr id="1189" name="AutoShape 165"/>
            <p:cNvSpPr>
              <a:spLocks noChangeArrowheads="1"/>
            </p:cNvSpPr>
            <p:nvPr userDrawn="1"/>
          </p:nvSpPr>
          <p:spPr bwMode="auto">
            <a:xfrm>
              <a:off x="4547" y="3931"/>
              <a:ext cx="922" cy="576"/>
            </a:xfrm>
            <a:prstGeom prst="roundRect">
              <a:avLst>
                <a:gd name="adj" fmla="val 14759"/>
              </a:avLst>
            </a:prstGeom>
            <a:solidFill>
              <a:srgbClr val="000000">
                <a:alpha val="9000"/>
              </a:srgbClr>
            </a:solidFill>
            <a:ln w="9525">
              <a:noFill/>
              <a:round/>
              <a:headEnd/>
              <a:tailEnd/>
            </a:ln>
            <a:effectLst/>
          </p:spPr>
          <p:txBody>
            <a:bodyPr wrap="none" anchor="ctr"/>
            <a:lstStyle/>
            <a:p>
              <a:pPr algn="ctr" eaLnBrk="0" fontAlgn="base" hangingPunct="0">
                <a:spcBef>
                  <a:spcPct val="0"/>
                </a:spcBef>
                <a:spcAft>
                  <a:spcPct val="0"/>
                </a:spcAft>
                <a:defRPr/>
              </a:pPr>
              <a:endParaRPr lang="en-GB" sz="2400">
                <a:solidFill>
                  <a:srgbClr val="003F47"/>
                </a:solidFill>
                <a:latin typeface="Arial" pitchFamily="-110" charset="0"/>
                <a:ea typeface="ＭＳ Ｐゴシック" pitchFamily="-110" charset="-128"/>
                <a:cs typeface="ＭＳ Ｐゴシック" pitchFamily="-110" charset="-128"/>
              </a:endParaRPr>
            </a:p>
          </p:txBody>
        </p:sp>
        <p:pic>
          <p:nvPicPr>
            <p:cNvPr id="1031" name="Picture 16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63" y="3946"/>
              <a:ext cx="889"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963957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3400">
          <a:solidFill>
            <a:srgbClr val="047AAE"/>
          </a:solidFill>
          <a:latin typeface="+mj-lt"/>
          <a:ea typeface="ヒラギノ角ゴ Pro W3" charset="-128"/>
          <a:cs typeface="ヒラギノ角ゴ Pro W3" charset="-128"/>
        </a:defRPr>
      </a:lvl1pPr>
      <a:lvl2pPr algn="l" rtl="0" eaLnBrk="0" fontAlgn="base" hangingPunct="0">
        <a:spcBef>
          <a:spcPct val="0"/>
        </a:spcBef>
        <a:spcAft>
          <a:spcPct val="0"/>
        </a:spcAft>
        <a:defRPr sz="3400">
          <a:solidFill>
            <a:srgbClr val="047AAE"/>
          </a:solidFill>
          <a:latin typeface="Verdana" charset="0"/>
          <a:ea typeface="ヒラギノ角ゴ Pro W3" charset="-128"/>
          <a:cs typeface="ヒラギノ角ゴ Pro W3" charset="-128"/>
        </a:defRPr>
      </a:lvl2pPr>
      <a:lvl3pPr algn="l" rtl="0" eaLnBrk="0" fontAlgn="base" hangingPunct="0">
        <a:spcBef>
          <a:spcPct val="0"/>
        </a:spcBef>
        <a:spcAft>
          <a:spcPct val="0"/>
        </a:spcAft>
        <a:defRPr sz="3400">
          <a:solidFill>
            <a:srgbClr val="047AAE"/>
          </a:solidFill>
          <a:latin typeface="Verdana" charset="0"/>
          <a:ea typeface="ヒラギノ角ゴ Pro W3" charset="-128"/>
          <a:cs typeface="ヒラギノ角ゴ Pro W3" charset="-128"/>
        </a:defRPr>
      </a:lvl3pPr>
      <a:lvl4pPr algn="l" rtl="0" eaLnBrk="0" fontAlgn="base" hangingPunct="0">
        <a:spcBef>
          <a:spcPct val="0"/>
        </a:spcBef>
        <a:spcAft>
          <a:spcPct val="0"/>
        </a:spcAft>
        <a:defRPr sz="3400">
          <a:solidFill>
            <a:srgbClr val="047AAE"/>
          </a:solidFill>
          <a:latin typeface="Verdana" charset="0"/>
          <a:ea typeface="ヒラギノ角ゴ Pro W3" charset="-128"/>
          <a:cs typeface="ヒラギノ角ゴ Pro W3" charset="-128"/>
        </a:defRPr>
      </a:lvl4pPr>
      <a:lvl5pPr algn="l" rtl="0" eaLnBrk="0" fontAlgn="base" hangingPunct="0">
        <a:spcBef>
          <a:spcPct val="0"/>
        </a:spcBef>
        <a:spcAft>
          <a:spcPct val="0"/>
        </a:spcAft>
        <a:defRPr sz="3400">
          <a:solidFill>
            <a:srgbClr val="047AAE"/>
          </a:solidFill>
          <a:latin typeface="Verdana" charset="0"/>
          <a:ea typeface="ヒラギノ角ゴ Pro W3" charset="-128"/>
          <a:cs typeface="ヒラギノ角ゴ Pro W3" charset="-128"/>
        </a:defRPr>
      </a:lvl5pPr>
      <a:lvl6pPr marL="457200" algn="l" rtl="0" fontAlgn="base">
        <a:spcBef>
          <a:spcPct val="0"/>
        </a:spcBef>
        <a:spcAft>
          <a:spcPct val="0"/>
        </a:spcAft>
        <a:defRPr sz="3400">
          <a:solidFill>
            <a:srgbClr val="0070AD"/>
          </a:solidFill>
          <a:latin typeface="Verdana" charset="0"/>
        </a:defRPr>
      </a:lvl6pPr>
      <a:lvl7pPr marL="914400" algn="l" rtl="0" fontAlgn="base">
        <a:spcBef>
          <a:spcPct val="0"/>
        </a:spcBef>
        <a:spcAft>
          <a:spcPct val="0"/>
        </a:spcAft>
        <a:defRPr sz="3400">
          <a:solidFill>
            <a:srgbClr val="0070AD"/>
          </a:solidFill>
          <a:latin typeface="Verdana" charset="0"/>
        </a:defRPr>
      </a:lvl7pPr>
      <a:lvl8pPr marL="1371600" algn="l" rtl="0" fontAlgn="base">
        <a:spcBef>
          <a:spcPct val="0"/>
        </a:spcBef>
        <a:spcAft>
          <a:spcPct val="0"/>
        </a:spcAft>
        <a:defRPr sz="3400">
          <a:solidFill>
            <a:srgbClr val="0070AD"/>
          </a:solidFill>
          <a:latin typeface="Verdana" charset="0"/>
        </a:defRPr>
      </a:lvl8pPr>
      <a:lvl9pPr marL="1828800" algn="l" rtl="0" fontAlgn="base">
        <a:spcBef>
          <a:spcPct val="0"/>
        </a:spcBef>
        <a:spcAft>
          <a:spcPct val="0"/>
        </a:spcAft>
        <a:defRPr sz="3400">
          <a:solidFill>
            <a:srgbClr val="0070AD"/>
          </a:solidFill>
          <a:latin typeface="Verdana" charset="0"/>
        </a:defRPr>
      </a:lvl9pPr>
    </p:titleStyle>
    <p:bodyStyle>
      <a:lvl1pPr marL="287338" indent="-287338" algn="l" rtl="0" eaLnBrk="0" fontAlgn="base" hangingPunct="0">
        <a:spcBef>
          <a:spcPct val="0"/>
        </a:spcBef>
        <a:spcAft>
          <a:spcPct val="50000"/>
        </a:spcAft>
        <a:buClr>
          <a:srgbClr val="AACB2A"/>
        </a:buClr>
        <a:buFont typeface="Times" pitchFamily="18" charset="0"/>
        <a:buChar char="•"/>
        <a:defRPr sz="2200">
          <a:solidFill>
            <a:srgbClr val="003E4E"/>
          </a:solidFill>
          <a:latin typeface="+mn-lt"/>
          <a:ea typeface="ヒラギノ角ゴ Pro W3" charset="-128"/>
          <a:cs typeface="ヒラギノ角ゴ Pro W3" charset="-128"/>
        </a:defRPr>
      </a:lvl1pPr>
      <a:lvl2pPr marL="763588" indent="-285750" algn="l" rtl="0" eaLnBrk="0" fontAlgn="base" hangingPunct="0">
        <a:spcBef>
          <a:spcPct val="0"/>
        </a:spcBef>
        <a:spcAft>
          <a:spcPct val="50000"/>
        </a:spcAft>
        <a:buClr>
          <a:srgbClr val="AACB2A"/>
        </a:buClr>
        <a:buChar char="–"/>
        <a:defRPr sz="2200">
          <a:solidFill>
            <a:srgbClr val="003E4E"/>
          </a:solidFill>
          <a:latin typeface="+mn-lt"/>
          <a:ea typeface="ヒラギノ角ゴ Pro W3" charset="-128"/>
          <a:cs typeface="ヒラギノ角ゴ Pro W3" pitchFamily="-110" charset="-128"/>
        </a:defRPr>
      </a:lvl2pPr>
      <a:lvl3pPr marL="1182688" indent="-228600" algn="l" rtl="0" eaLnBrk="0" fontAlgn="base" hangingPunct="0">
        <a:spcBef>
          <a:spcPct val="0"/>
        </a:spcBef>
        <a:spcAft>
          <a:spcPct val="50000"/>
        </a:spcAft>
        <a:buChar char="•"/>
        <a:defRPr sz="2200">
          <a:solidFill>
            <a:srgbClr val="003E4E"/>
          </a:solidFill>
          <a:latin typeface="+mn-lt"/>
          <a:ea typeface="ＭＳ Ｐゴシック" pitchFamily="-60" charset="-128"/>
          <a:cs typeface="ＭＳ Ｐゴシック" pitchFamily="-60" charset="-128"/>
        </a:defRPr>
      </a:lvl3pPr>
      <a:lvl4pPr marL="1601788" indent="-228600" algn="l" rtl="0" eaLnBrk="0" fontAlgn="base" hangingPunct="0">
        <a:spcBef>
          <a:spcPct val="0"/>
        </a:spcBef>
        <a:spcAft>
          <a:spcPct val="50000"/>
        </a:spcAft>
        <a:buChar char="–"/>
        <a:defRPr sz="2200">
          <a:solidFill>
            <a:srgbClr val="003E4E"/>
          </a:solidFill>
          <a:latin typeface="+mn-lt"/>
          <a:ea typeface="ＭＳ Ｐゴシック" pitchFamily="-60" charset="-128"/>
        </a:defRPr>
      </a:lvl4pPr>
      <a:lvl5pPr marL="2020888" indent="-228600" algn="l" rtl="0" eaLnBrk="0" fontAlgn="base" hangingPunct="0">
        <a:spcBef>
          <a:spcPct val="0"/>
        </a:spcBef>
        <a:spcAft>
          <a:spcPct val="50000"/>
        </a:spcAft>
        <a:buChar char="»"/>
        <a:defRPr sz="2200">
          <a:solidFill>
            <a:srgbClr val="003E4E"/>
          </a:solidFill>
          <a:latin typeface="+mn-lt"/>
          <a:ea typeface="ＭＳ Ｐゴシック" pitchFamily="-60" charset="-128"/>
        </a:defRPr>
      </a:lvl5pPr>
      <a:lvl6pPr marL="2478088" indent="-228600" algn="l" rtl="0" fontAlgn="base">
        <a:spcBef>
          <a:spcPct val="0"/>
        </a:spcBef>
        <a:spcAft>
          <a:spcPct val="50000"/>
        </a:spcAft>
        <a:defRPr sz="2200">
          <a:solidFill>
            <a:srgbClr val="003E4E"/>
          </a:solidFill>
          <a:latin typeface="+mn-lt"/>
          <a:ea typeface="ヒラギノ角ゴ Pro W3" charset="-128"/>
        </a:defRPr>
      </a:lvl6pPr>
      <a:lvl7pPr marL="2935288" indent="-228600" algn="l" rtl="0" fontAlgn="base">
        <a:spcBef>
          <a:spcPct val="0"/>
        </a:spcBef>
        <a:spcAft>
          <a:spcPct val="50000"/>
        </a:spcAft>
        <a:defRPr sz="2200">
          <a:solidFill>
            <a:srgbClr val="003E4E"/>
          </a:solidFill>
          <a:latin typeface="+mn-lt"/>
          <a:ea typeface="ヒラギノ角ゴ Pro W3" charset="-128"/>
        </a:defRPr>
      </a:lvl7pPr>
      <a:lvl8pPr marL="3392488" indent="-228600" algn="l" rtl="0" fontAlgn="base">
        <a:spcBef>
          <a:spcPct val="0"/>
        </a:spcBef>
        <a:spcAft>
          <a:spcPct val="50000"/>
        </a:spcAft>
        <a:defRPr sz="2200">
          <a:solidFill>
            <a:srgbClr val="003E4E"/>
          </a:solidFill>
          <a:latin typeface="+mn-lt"/>
          <a:ea typeface="ヒラギノ角ゴ Pro W3" charset="-128"/>
        </a:defRPr>
      </a:lvl8pPr>
      <a:lvl9pPr marL="3849688" indent="-228600" algn="l" rtl="0" fontAlgn="base">
        <a:spcBef>
          <a:spcPct val="0"/>
        </a:spcBef>
        <a:spcAft>
          <a:spcPct val="50000"/>
        </a:spcAft>
        <a:defRPr sz="2200">
          <a:solidFill>
            <a:srgbClr val="003E4E"/>
          </a:solidFill>
          <a:latin typeface="+mn-lt"/>
          <a:ea typeface="ヒラギノ角ゴ Pro W3"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File:ICESCR-members.pn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Human Rights</a:t>
            </a:r>
            <a:endParaRPr lang="en-GB" dirty="0"/>
          </a:p>
        </p:txBody>
      </p:sp>
      <p:sp>
        <p:nvSpPr>
          <p:cNvPr id="3" name="Subtitle 2"/>
          <p:cNvSpPr>
            <a:spLocks noGrp="1"/>
          </p:cNvSpPr>
          <p:nvPr>
            <p:ph type="subTitle" idx="1"/>
          </p:nvPr>
        </p:nvSpPr>
        <p:spPr/>
        <p:txBody>
          <a:bodyPr/>
          <a:lstStyle/>
          <a:p>
            <a:endParaRPr lang="en-GB" dirty="0"/>
          </a:p>
          <a:p>
            <a:r>
              <a:rPr lang="en-GB" dirty="0" smtClean="0"/>
              <a:t>Revision / Reflection</a:t>
            </a:r>
          </a:p>
          <a:p>
            <a:endParaRPr lang="en-GB" dirty="0" smtClean="0"/>
          </a:p>
        </p:txBody>
      </p:sp>
    </p:spTree>
    <p:extLst>
      <p:ext uri="{BB962C8B-B14F-4D97-AF65-F5344CB8AC3E}">
        <p14:creationId xmlns:p14="http://schemas.microsoft.com/office/powerpoint/2010/main" val="2024516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Human Rights</a:t>
            </a:r>
            <a:endParaRPr lang="en-GB" dirty="0"/>
          </a:p>
        </p:txBody>
      </p:sp>
      <p:sp>
        <p:nvSpPr>
          <p:cNvPr id="3" name="Content Placeholder 2"/>
          <p:cNvSpPr>
            <a:spLocks noGrp="1"/>
          </p:cNvSpPr>
          <p:nvPr>
            <p:ph idx="1"/>
          </p:nvPr>
        </p:nvSpPr>
        <p:spPr>
          <a:xfrm>
            <a:off x="1043492" y="2323653"/>
            <a:ext cx="6777317" cy="961332"/>
          </a:xfrm>
        </p:spPr>
        <p:txBody>
          <a:bodyPr/>
          <a:lstStyle/>
          <a:p>
            <a:r>
              <a:rPr lang="en-GB" dirty="0"/>
              <a:t>w</a:t>
            </a:r>
            <a:r>
              <a:rPr lang="en-GB" dirty="0" smtClean="0"/>
              <a:t>hat do you </a:t>
            </a:r>
            <a:r>
              <a:rPr lang="en-GB" dirty="0"/>
              <a:t>think of when they hear the words “</a:t>
            </a:r>
            <a:r>
              <a:rPr lang="en-GB" dirty="0" smtClean="0"/>
              <a:t>human </a:t>
            </a:r>
            <a:r>
              <a:rPr lang="en-GB" dirty="0"/>
              <a:t>rights.”</a:t>
            </a:r>
          </a:p>
        </p:txBody>
      </p:sp>
      <p:sp>
        <p:nvSpPr>
          <p:cNvPr id="4" name="AutoShape 2" descr="data:image/jpg;base64,/9j/4AAQSkZJRgABAQAAAQABAAD/2wBDAAkGBwgHBgkIBwgKCgkLDRYPDQwMDRsUFRAWIB0iIiAdHx8kKDQsJCYxJx8fLT0tMTU3Ojo6Iys/RD84QzQ5Ojf/2wBDAQoKCg0MDRoPDxo3JR8lNzc3Nzc3Nzc3Nzc3Nzc3Nzc3Nzc3Nzc3Nzc3Nzc3Nzc3Nzc3Nzc3Nzc3Nzc3Nzc3Nzf/wAARCAC7AJUDASIAAhEBAxEB/8QAHAAAAQUBAQEAAAAAAAAAAAAABgABAgUHBAMI/8QAUhAAAQIEBAIECgQICwYHAAAAAQIDAAQFEQYSITEHQRNRYXEUIjJCgZGhscHRFyOy0hVScoKSosLhFiQlJzNDU2JzdPA0NlWDhJNERZSjs+Lx/8QAGgEBAQEBAQEBAAAAAAAAAAAAAQACAwQFBv/EACsRAAIBBAICAQMDBQEAAAAAAAABAgMEESEFMRITQSIyUSNxkTRCYaHB8P/aAAwDAQACEQMRAD8A1ki+phzy7oiTpD3jidhXtvrrEEgE35axxVWt0qkFpNUqEtKF0Eth9wJzWte1+8euK1eNsLpF/wCEFOt2PZvcDEGQhOu/vhJHd6IGmceYYemWpZqsMOOvLCG0oS4bkmw1y23I9cXtQqEnS5IzdRmG5eXTlCnXDZIJNh7bRFk97Q42jlp9SkKm0pynTstNIG5YeSu19r2Om0RVUpFD6pZU9KJfSQFNKfSFgm1tL35iIsnUdyeWkTBEU1VxLRKPNCVqtTlpV8oCw26SDlvoduwx5N4zwwseLXqdbtfA98WGWS/B3hrWAVziqfxFSGaQ9V/D2XaeybOPsHpQDcC3i35qHrigVxSwkkaT76ufiyq/iIkmWQ1tuYYwDK4s4VT5Ls6rulT8TBHR8QU+sUZurS73RSrilJSqYs3qCQRqesRNNFlFrc3FgRCOq9OqOVuoyDzqWWZyUW4vyUIfSVHTkAY46riSi0d1LVVqcrLOlAWEOr8YpNxfKBfkeURZLc3tpCIsE90VlEr9Mrzby6RMiZbZWErWltaUhRF7AqAvob+rri0Ufda8Akd97juhQirJ1HvhQmRKEIDUX90Oe3nESO70iA0Zfx2lyqk0qa/s5pbZt1KRf9iKDC3DA4hoUnVBWCyJgKJbErmykKKSL5x1QZ8aWgrBObzkTjRHZfMPjGbUXCuMp+lS8zSjMeAugqaCZ5LaSLkGycwtqDyjpHo5vsMZbg4JaaaeFccKmlpWn+Jgag3/AB+yL/jK9kwO+NR0k0ym35xV8IhwsoldokvUkV9Kwp5xtTRVMB0kAG+xNuUcvHBeXCTKAfLnkW9CFwdy2PwV3AhKW6ZWphwgJ6ZoKV1BKFE+xUBuHAcVcT2Jt5AWmYnVTStNkJOcDuslIjowziiSo2Aa3Tw8pNTnHFBlAbNsqkJQTmtYaZud4teBlO6Wr1GoEXEuwllHPxlm/uT7Y09ZYHBxrWTjQAE6STd9ed1xeU7hHJztMkpxNZmm3JhhDpQWEnKVJBtv2wPcY7rxu4kC9pVkW/Sjvw/L8RWanTmH01pqRQ80hxK7hCGwRcd1ot4L5CusYXThnhZXKc3Nqmk2U/0im8h8pGlrn8WM34a0WRr+LG5CpMl2XUw4soCyk3FrajXnG3Y4b6XBtbbNv9idI06hf4R8401U+mYUumGaDyUEkyuYKCOZ8XW3Xyij0L7LbH9KlaLi2fkJBotyzRbLaFKKiAW0k6nXcmNR4YyEpWuGqqdUWg7LuzDyFJNtNQbjqIvcHkYyWiUyexVWkSbc42qbdSSlyceUSvKNr2JJtt3GN74e4emcMYd/B068y67063MzObLZWXTUA8opPQLsw2s0mo4FxQ2BYPMOB+Vfy2DqQdD8COWo7/fGdTOLcYF2ltrcEwGWZdrnfIBl/SJ1jZ+IeH5WvYbmun8V+UbW/LugaoUkXI7lAWI7ozLgjKSkzih96ZTmfl5UuS4OwJIST32Vp3xJ6yLWzXsLUNnDtAlqayUrLabuuAf0iz5SvX7LRbm1ofYWiNraCOXZoa+2pGnK8KJCxHX64UaAc2NuyIEgkbeyH56Q1rG8AgNxpUBgdYvvNs/GALDXE+YoNElKWmksvplkqAdU+UlV1FW2UjnGz1ujSFekjJVVnppfOlzIFlOo2NwYHxwzwla5pajpzmHPvRqLWNmQfw7xWeq9ckaaujtNCaeS0XEzJOW/O2XWJ8d1kUOltc1TalWHYg/OCam4Bw1T52XnZOmluYYWFoWX3DlI2NibRd1Sk06qtoaqkjLzaUElIfbC8pPMX29EGUnocaPlZOp7eqN44MU7wPB4mVJIXOzC3e9KfEH2TFq/w9wm+bqojKCT/VLWj2BVovqfIS9LkWJCSb6OXl0BttNybAdphlPOiSMK4uOZcevqtcIaY067JBi/PGl83tQGbm+00fuweVnA+Hq1PrnqlJKcmXEpClh9adhYaA22ivVwswkvTwKYT2CaX84fKL0wwWk1O/hnAr84WghU5S1uFAN8pU2SReMk4JuBGN2wdlyboI6/JMbdLUyVl6WimtJUJVtjoEpvrky2356RUYewLh/D04mdp0s6JhCSgOOvqUcp0Om3sjKawWDHMa057B2OFu08dG2l1M3JkbAE3y+ggjujfKVUmqpTZSflf6GaaS4ix2BG3o29EcWI8LUbEa2F1eVLymAoNlLikEA2uNCL7COqkUmToki3IU5tTcs2SUIU4V5bm5sSTpfWJvKE9KunPSZ5G5XLOp/UMYLwhm/BccSSb2TMtOMHtJTmHtSI+gXWw6hxtXkqSUn0i0BFG4W0WkVOVn5acqKnpV1LiMy0Wuk8wExReCxsOiTa4vEr3hrA6WEMIyaEer4QoRtChAQ0I7oWtj3wxOmmghG/Vf1QCVeIMQSNCaZcqCnAHVFKAhBVqBflFEriPRE3s3OK7mR8THLxLSHZugMODMlcyQpJ2IJQD74q+JNFptJlJJdOlG2FOPKSooG4CbwZZ9iztbaapqonmWei3VxKpY8iTnVAdiB+1HmvidI/1dNmjrzWn5xyT+H6Ujh+mook2xOCUQvpRe5OlzHFL0Smr4dvVQyyfDUpWQ7mNxZdhpfqi2emFCwaz4v7vHstTxPl7+LS379ryflHmeJ7R2pCyDvd8fdipw3h6n1LCtQqM0hwzDBcyFLhAGVII0746EYRkH8DpqzQd8P8F6fy/FJGp07gYtm5UeOhLxcXp4O08UE/8IV/6gfdhfSgkb0ldv8AHH3Y5OH2F5CrU+YnKnLl0F3I0Asp0A1Oh6z7IrMe0iSpNaYlac0W23GQopKirUqI590WzUaHHSrugovKCAcUWhvSHB/1A+7DjihL86U/22eT8ouU4Cw+pIvKO5rcnlj4wC4+oUrQqjLIkULSy8zmspZV4wJB37LQbOdvT424q+uMXkJU8T5O3jU2ZA7HEx6jibTDvIzo7sh/aj0w9g+hTlBkZmakwp51hK1r6RQ1I7DAfI4ebGNvwJPZ+hzrspKrEpylSTeHYQo8dUc0oteIYN8SaNoFy84nvbB/agrpFSYq1PbnpTP0LwNs4sdDbUeiMtx9hynUBuSVT+mu+peYOOZtABt64OuHn+6EgOxf2zEm84PJeW1tG2jXoZ2/kIkjxtIfnDA25w/V3QnyRlEDdVoUNt5QPovChMiClecLbwla9cIgnbSHSSVkW2gNADxEN67h1I/tif10QR4iw9KYgbZbnluoSyoqT0RCTc6G9wYGcfHNizDyOpaT63U/KOjivcUaSUNCJrl+SqA+vGEp+iMHhvJa4nlGpLAs5KslRbZlQhObewIgckj/ADTTP5Ln/wAkdcmCeE7u5vLOan8sx7YQpzdX4fCRcWUJeU4kqSASPHvz7ohh+jSfk+pnDg45eHtVPX05/UEEuDUIdwfTG3AClcsEkde4jkforWH8FVWUaeW8noXl5lgA6p20iFFqzNFwTR5mZH1KwhpSh5gJVZXuhOdxL3KU6fzLX8F1QKWmj0qWkUKB6JJCiPOJNyfbAJxBR0+NaW1+Ohkf+4YJKDXTV8V1ZtlwqlJdlCWgFeKSFEFQ9J9QEUmKEdLxKo7Z6mif0lH4RGrOE6Vy3Pvxb/0Xtbm1sY1oCAtQQ82+gpBNjcC1x3gRTcXGc0rTZgbpcW36CAf2YI6xWKVKYgp0hOyhdnHbFh7Ikhok2Gp1Go5RXcUGS7hhTh1LDyFaekH7UD6M2k/C4pSax/0u8KWThumADXwVv7IjirFJK8TUerNJN21qZeIHmlKsp9B09MeTk+5R8BS86yAXGJVnKDsfJv74vqfOMz8ixNy6gWnUBYPf1wnlk5wnKoum2jPeLq7vUtH91xXtTBTw+0whTu1CvtGA7i2u9VkUfiy6ifSr90G2B0ZcJ0wdbN/aYF2fQutcbSX5Zdq32h+o8iNoYeMSBDk3BER8UZRvbr7oUJSQfKNvTCjQCGp+UOTl1AhtLGEs6DQQMjPMcKSccUEKUEpT0ZUToAOkv8I6uKUxLvUGXQy+24pMykkJWCfJV1GIY7wtVK3V2pmRSwWkshH1jmU3ueVu2BwcO69bREmP+d+6DZ+jtlbNUpyqJOPwX8nOSqeF5l1TLIeVKrHRlYCr5idrx3cPJ+Tl8LMNzE4w0sOuXStxIPlHrMCg4dV8+bJ/9790OOHFeJ18Dv8A4x+7Bs1UpWc4Sh7lt5DbFlYpy8N1NpqflXHVy6kpQh5JJJHLWBWqT8m7w1kpNE0yZlGQloLGceMb3G+xjkTw3ro2VJDudP3YkOG1b5uyQP8AiK+7DsaNOypJL3dPIuGM9KyNWm1Tkw0y2uXACnFhIJCh1xYVerU76Q5GeVOMmWaYGZ1KsyQbL0uL9YjiHDWs2uZmSH56tPZEk8M6qRbw2TsPyz8IFlLB0qzsZ1pVXV7WDixzWpefxGxPUx8OoYbRlWLgZkqJ594gnxXiih1XDE5LMzqDMOMjI3lVfMCFW26xaKccM6kreflB+auJjhjP21qcsP8Alqh2Zm+PkoJ1Pt6PXEWJaVNYIbpspNBc0EMoKMpHk2v7o8eHmJ5Wmsv0+qvpalh9Yytd7AndPx9cen0XzZGtUl/+0r5xL6L5k71Zn0Mn5wbyDnx3plS89N5yUvEKqSlVrqH5B9LzCZdKMyb2vdRO/ojTsKNlOHaUnb+LI9ovAb9F7p8qrI9DB+caFT5YSMhKyoXmDLaW81rXsALwrJ4eQuLeVCnSovOD3FkntPOEddt4WhI74cb8/VCfHPNZV5u0KJK7IUJklbQ9sRI017Il19kI7c4MCctWnmqXS5qffv0cqyt1eXcgAm3fA9g/HdMxTMuSkkxNtTDbRdWHkpsE3A0UD1kR48V50yeBaiAqyphTbA7bqBPsSYEuA0pmfrE4dAEtMA95Uo+5MbxrJls0f+ElFTVnKQ5UpdufbUEFhxWVRJAIAvodxsTD4nq4oNAnaqWQ94MgKDea2clQAF7dojHKCk1/jAp8jO2Kg9MHqyt5re5MaBxkmfB8DuNbGYmWmxruASo/Ziaw8DkHhxqBP1lBIF9xNj7kaulQWhKk6haQQewx8vT8tIpoFLclpltc64XxNNJPjNjMMl9Oq8fSGGZgTmG6VMXv0sk0ontyC/timkugyCtb4p0ykVmcpj1OnHFSrpbU42pFiRvYEjneJ0niph2pTrMmW52WdfWG0KebSUhRNhcpJ59kANQl5NrjFMM1dlpyTeqBDiXh4pS4m6SfSoawW4q4TyT7SZjDK/ApwKBDLzh6I68jqUn1j3w4RZZpYFkw9rgRBguGXa6a3S5B0mU3Ga2tuy8TBNxHI0OBEDbNaJAm5hleKoRCOPK/fEVbxIm8NppEQ0PYawjfkfbCF8yhCRFQ9Hq+MKJj/WsKLIChK3h7b9sLbSLImV8dp3LTaTIA26R9bxF+SAAPasxm1OdxJQJVup041KSlXgFJfbSoNLF7C58k7W1jT+K2D67iGoS87SkMPsy8v0YY6QJcKsxJIuLHcc+UNxHvQeF1OpIBQtfQMLGnmJzqv6RaOieEYwUvAqS6au1OouDN0EuGwSPOWq59ifbFhx6nv4tR5C+hW4+q2lwAEj3q9UWfBCS8Gws/N2F5qaVY/wB1ACR7c0c3EjA9cxTX25qRVJplG5ZLKQ88UqvclRsEnmfZB/dksaM3xThd/DstSH3nw6KhLB4AIyhs2SSnfW2YaxtvDF/wnAlIO/RtKa/RWoe4COPiNhCaxJRafL0xTCZiUc0LyikZMliLgHqTHdw7ok/h/DSabUyyXUPLcBYXmGVRB3IHO8TeUSRLFmDKPilB8LaLU4kZUTTI8dPOxHnDsPotGfS+IcS4CxEzh6fm0VOTKmgjpArMELNgUk6gjXxTcRQ4uw9iOZxZV5mXpNRU25OOKQ4yyuyhmNiCOVrR7YSwbiOYxNS3qlS5xqVamELdemUkBKUnN52vKFLRG/G97dWkLl23h73G1jue2EBoDHI0RI1iK9VAGPTnDK0O0KEioWF76RG/bEjteGI8Q76GAiQ1G3thxvCG0OIiIk5f/wBhRLmeXfeFCZYgSdCIg4tLbanCDlSkk27NYne2sVuIXvBqDUXtgiXWf1TEdIR8pKP5Axvig2D41LXpzS8PlHsOJtPcTlfpkypJ3BUhQPoMAGHqcmq1mTpy1qQh5eVS0jUAJJ+EaF9GVLAv4bOE/mj4QLJ+kubbjbaShUTzgaT4h0KXaDTFPmWGgTZDbaABfU2APXHWniRQzumcT3sj5xTVjhyzJ06Ym5WoPKUy0pzI6gWNhe1x3RU4fwizV8Pv1Qzbja2y4A2lAscouN+uLLOUbfjJw803jOP5DRPELD51LsykbasK+ETTj7DuhM26O9hcBmC8HS+I6a5NPTbzKkOlsBtIItYHn3xeq4XyViRUpnT+4mLZyq2/GU5uEpPK/wDfgujj3Do2nVjs6BfyiC8e4etrOOK7Aws/CMrqdORIVx+nFalIafDecjUi419Ri8xnhOXw7KSz8vMPOl1xSFdIAALAkWsIss9D4yyUoR8n9XQaK4iYfTs7MqPYyfjHgviVRUiyGZ1fc0PnA1JYPkprCH4aEzMJfDC3CgWKSU302vyh8HYNlMQ0ozj82+04HVIKW7W0t198Wzm7XjoxlJt6eC9XxOpgPiyM4r9EfGPJXE6TPk0yZ9LiY9Powp5/8ymx+an5RVHA0kjFTVIVNzC2VyhfKwAFA5rAbWtFsIR4p5xnR2q4oM7JpLp73x8ogeKA1y0g6nW8x/8AWOxfDCQN+iqU0nqulJ+EAGJqQKJWHZBLpeDYSekIte4v8YHlHotbfjLmfhTTybNhurfhykM1DoSz0pUMma9rEje0WlrCA/hc7nwulP8AZzDifcfjBeoHXWFH567pqlXlBdJi9XqhQhqd7CFGzzi0Onb1QPY/dDOEahbTOlKPWoD3XghuPbAbxSd6PDKWwdXX0D1XPwjLPXZR87iC/wAoCOHaOkxdJE8gtZ/QPzg8xjKVicqtJRRlOtZFLU4+lVko1T5XXsdOcBvC9GfFAUPMl1n3D4xqLVVknqm9Tm3802wkKW2QfFBA57Hf2wLo+ry9SULzySzhFbjWot0/DE2p5YC3my02m/lKULe68U2ABbA02ORU/b9GBXiNNzrmJHpeaXdlkDoEjbKoA37T1nsgtwUno+Hry+tEwr7Qi+QlbemxjJvcmmV+A31y2Aqs+0oocQXVJUNwQ2nWKKiV3FDU03NpTUJ9vKfq3AsoVcb6aRc4RQtXDerBpKlLV0wASLk+IkbR08P65VHplmlTsr0cozLkIWWVJVdNrAk6bX5RHSUlH3S8VLfyBOIXJ9+qLqNRknJVx9QVZSCBcADS/cI0HifLuzVBkyw044pMyCQhBUQCg8h22gSx1X3axPqkXJZDQkn3EJWFklettb7bCNExPiJvDclKvOSy3y6vJlSq1rC8X5NXFSqvRJR+reEVNBQ4jhm+28haFpl3xlWkpI1VyMZ3QajOy89KS8tNvtMrfRdtCyEm6he4jWHqimsYLmp9DamkuyjpCCQSNCN/RGP0MXrVOHXMtfaED1g68f8AqQrucfl6NN4oT03J0yTclJl2XWuZIJaWUkjIdNIoeGs3Nz+JH35yZdfcblCkLcUVEArTpFrxcP8AJsgnrmFexJ+cCODK4nDs89NPSb7yHWslkaW1uTrC39RztqKlxz8UvJ5/clJYwq8jVi+qbemWUOLuy46cqhcgeq/sjgxJVzW6q5PqY6FS0JSUZs2wtfYRouHhhbEgfMvRUIW1lz9K0B5V+YOuxjM6602xWp5llIQ22+tKUjYAKNoGe6wnRnXaVPxnFGi8Jlk0WcSdkzXvQIO7H2GALhKL0mf/AMyPsCDvaNLo/N8n/Vz/AHJBPigCwt3QoQUeUKNHzzzVfpNDpryMAfF13LI01jmp1aiO4W+MH/I98CuN8LTOJXpRcvNMspYSoEOBRuSR1dgjL6Pdx1SFO5jOo8JAlwoSkVubWSBaWIBJ/vD5Qvwr4JxPdmc31JmegWeWUgJ94Hqj1PDOpjaoSfqWPhEDw2q19J6SJvoSV/KMpM+7OrZ1K06jqfcsdHvxbkgiekJ5It0jZaVpzTqPYTF3hz6nhopVv/CvK9qoH3uHteeSEu1KWdSNQFuuG3bqImnAmJUy/QIqbKWLEdEl9wJt1WtD8nGUreVtCi6q+l5+S94V+LhhQO5mV/AQY30J6hGVJ4d19tJDc3KpAOyX1j9mHPD/ABEAT4bLn/qF/di3jo81e2tqtWU/ctg7iBI/hVUE9c6sfrQe8WU/yLJH8WZ96VfKKD6O66VZumks175umVe/flj3mMC4omkhE1PsvpBuEuTS1C/qgSZ9CpVt5VKUlVX0BJQx/NkP8k9+1GYYeF67TP8ANNfaEGLeDsXtSvgjdTbTLhJSGkzSwm3VbLHG3w6r7a0rbflELSbpUl5QII5jSJ5C1q29JVU6i+ouOL5BkqcOt5w/qiC92SRUaB4EVZEvywbKh5t0jWM/msD4pngkTk+y+EklIdmVqA05XGkd0vh/HUsgJarCMqdAC+VW9aTGs7PDOnS9MIRqrMW2EmFcLs4dRMJamnJgvFJJWgJtbu74yLEd/wAP1L/NOfaMaAKZj3/i8t+r9yKSY4fYgmH3H3XpJTjiitai4dSTc+bA1o9XH1YUa0qlaqnlF9wlFqJNq/Gmv2UwdXudoHcD0OaoNIclp1TSnVPKc+qJItYAch1QRHQDuhXR8W/qRqXE5x6bGSRbX4wodKb7j1iFCeMZSrC3bCvroIZzdXcIdHlJiIcm4PWIjCb2/wBdUMPK/wBdcQjga6ExO2g3iA3V+VDjaDBEiNCNfbELa8/XEl84hzT3xELUHcxO9rRA+Vbl++HVy7PlCQ99TCSbgDTeHV5Z7zEW/NiAnsL6bxHzTYQ/9X6fjCG3piIYa6dkLXrv3xFPL/XKJKOp7ohEL5QeqEdUg37NoeEdoAIqNra29NoUIE33O0KNEf/Z"/>
          <p:cNvSpPr>
            <a:spLocks noChangeAspect="1" noChangeArrowheads="1"/>
          </p:cNvSpPr>
          <p:nvPr/>
        </p:nvSpPr>
        <p:spPr bwMode="auto">
          <a:xfrm>
            <a:off x="155575" y="-1143000"/>
            <a:ext cx="1914525" cy="23907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8" name="Picture 4" descr="http://www.humanrightsnigeria.org/wp-content/uploads/2010/02/Human-Has-Righ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3471328"/>
            <a:ext cx="2160240" cy="27066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1469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1261" y="620688"/>
            <a:ext cx="8064896" cy="5909310"/>
          </a:xfrm>
          <a:prstGeom prst="rect">
            <a:avLst/>
          </a:prstGeom>
        </p:spPr>
        <p:txBody>
          <a:bodyPr wrap="square">
            <a:spAutoFit/>
          </a:bodyPr>
          <a:lstStyle/>
          <a:p>
            <a:r>
              <a:rPr lang="en-GB" dirty="0">
                <a:solidFill>
                  <a:srgbClr val="FF0000"/>
                </a:solidFill>
              </a:rPr>
              <a:t>Human rights are commonly understood as being those rights which </a:t>
            </a:r>
            <a:r>
              <a:rPr lang="en-GB" dirty="0" smtClean="0">
                <a:solidFill>
                  <a:srgbClr val="FF0000"/>
                </a:solidFill>
              </a:rPr>
              <a:t>are</a:t>
            </a:r>
            <a:r>
              <a:rPr lang="en-GB" b="1" dirty="0" smtClean="0">
                <a:solidFill>
                  <a:srgbClr val="FF0000"/>
                </a:solidFill>
              </a:rPr>
              <a:t> inherent </a:t>
            </a:r>
            <a:r>
              <a:rPr lang="en-GB" dirty="0">
                <a:solidFill>
                  <a:srgbClr val="FF0000"/>
                </a:solidFill>
              </a:rPr>
              <a:t>to the human being. </a:t>
            </a:r>
            <a:endParaRPr lang="en-GB" dirty="0" smtClean="0">
              <a:solidFill>
                <a:srgbClr val="FF0000"/>
              </a:solidFill>
            </a:endParaRPr>
          </a:p>
          <a:p>
            <a:r>
              <a:rPr lang="en-GB" dirty="0" smtClean="0">
                <a:solidFill>
                  <a:srgbClr val="00B050"/>
                </a:solidFill>
              </a:rPr>
              <a:t>The </a:t>
            </a:r>
            <a:r>
              <a:rPr lang="en-GB" dirty="0">
                <a:solidFill>
                  <a:srgbClr val="00B050"/>
                </a:solidFill>
              </a:rPr>
              <a:t>concept of human rights </a:t>
            </a:r>
            <a:r>
              <a:rPr lang="en-GB" dirty="0" smtClean="0">
                <a:solidFill>
                  <a:srgbClr val="00B050"/>
                </a:solidFill>
              </a:rPr>
              <a:t>acknowledges that </a:t>
            </a:r>
            <a:r>
              <a:rPr lang="en-GB" dirty="0">
                <a:solidFill>
                  <a:srgbClr val="00B050"/>
                </a:solidFill>
              </a:rPr>
              <a:t>every single human being is entitled to enjoy his or her human </a:t>
            </a:r>
            <a:r>
              <a:rPr lang="en-GB" dirty="0" smtClean="0">
                <a:solidFill>
                  <a:srgbClr val="00B050"/>
                </a:solidFill>
              </a:rPr>
              <a:t>rights without </a:t>
            </a:r>
            <a:r>
              <a:rPr lang="en-GB" dirty="0">
                <a:solidFill>
                  <a:srgbClr val="00B050"/>
                </a:solidFill>
              </a:rPr>
              <a:t>distinction as to race, colour, sex, language, religion, political </a:t>
            </a:r>
            <a:r>
              <a:rPr lang="en-GB" dirty="0" smtClean="0">
                <a:solidFill>
                  <a:srgbClr val="00B050"/>
                </a:solidFill>
              </a:rPr>
              <a:t>or other </a:t>
            </a:r>
            <a:r>
              <a:rPr lang="en-GB" dirty="0">
                <a:solidFill>
                  <a:srgbClr val="00B050"/>
                </a:solidFill>
              </a:rPr>
              <a:t>opinion, national or social origin, property, birth or other status.</a:t>
            </a:r>
          </a:p>
          <a:p>
            <a:r>
              <a:rPr lang="en-GB" dirty="0">
                <a:solidFill>
                  <a:srgbClr val="C00000"/>
                </a:solidFill>
              </a:rPr>
              <a:t>Human rights are </a:t>
            </a:r>
            <a:r>
              <a:rPr lang="en-GB" b="1" dirty="0">
                <a:solidFill>
                  <a:srgbClr val="C00000"/>
                </a:solidFill>
              </a:rPr>
              <a:t>legally guaranteed by  human rights law</a:t>
            </a:r>
            <a:r>
              <a:rPr lang="en-GB" dirty="0">
                <a:solidFill>
                  <a:srgbClr val="C00000"/>
                </a:solidFill>
              </a:rPr>
              <a:t>, protecting</a:t>
            </a:r>
          </a:p>
          <a:p>
            <a:r>
              <a:rPr lang="en-GB" dirty="0">
                <a:solidFill>
                  <a:srgbClr val="C00000"/>
                </a:solidFill>
              </a:rPr>
              <a:t>individuals and groups against actions that interfere with fundamental</a:t>
            </a:r>
          </a:p>
          <a:p>
            <a:r>
              <a:rPr lang="en-GB" dirty="0">
                <a:solidFill>
                  <a:srgbClr val="C00000"/>
                </a:solidFill>
              </a:rPr>
              <a:t>freedoms and human dignity. </a:t>
            </a:r>
            <a:endParaRPr lang="en-GB" dirty="0" smtClean="0">
              <a:solidFill>
                <a:srgbClr val="C00000"/>
              </a:solidFill>
            </a:endParaRPr>
          </a:p>
          <a:p>
            <a:r>
              <a:rPr lang="en-GB" b="1" dirty="0" smtClean="0"/>
              <a:t>Where are human rights law expressed?</a:t>
            </a:r>
          </a:p>
          <a:p>
            <a:r>
              <a:rPr lang="en-GB" dirty="0" smtClean="0">
                <a:solidFill>
                  <a:srgbClr val="0070C0"/>
                </a:solidFill>
              </a:rPr>
              <a:t>They </a:t>
            </a:r>
            <a:r>
              <a:rPr lang="en-GB" dirty="0">
                <a:solidFill>
                  <a:srgbClr val="0070C0"/>
                </a:solidFill>
              </a:rPr>
              <a:t>are expressed in treaties, </a:t>
            </a:r>
            <a:r>
              <a:rPr lang="en-GB" dirty="0" smtClean="0">
                <a:solidFill>
                  <a:srgbClr val="0070C0"/>
                </a:solidFill>
              </a:rPr>
              <a:t>customary international </a:t>
            </a:r>
            <a:r>
              <a:rPr lang="en-GB" dirty="0">
                <a:solidFill>
                  <a:srgbClr val="0070C0"/>
                </a:solidFill>
              </a:rPr>
              <a:t>law, bodies of principles and other sources of law. </a:t>
            </a:r>
            <a:endParaRPr lang="en-GB" dirty="0" smtClean="0">
              <a:solidFill>
                <a:srgbClr val="0070C0"/>
              </a:solidFill>
            </a:endParaRPr>
          </a:p>
          <a:p>
            <a:r>
              <a:rPr lang="en-GB" dirty="0" smtClean="0">
                <a:solidFill>
                  <a:srgbClr val="7030A0"/>
                </a:solidFill>
              </a:rPr>
              <a:t>Human rights </a:t>
            </a:r>
            <a:r>
              <a:rPr lang="en-GB" dirty="0">
                <a:solidFill>
                  <a:srgbClr val="7030A0"/>
                </a:solidFill>
              </a:rPr>
              <a:t>law places an obligation on States to act in a particular way </a:t>
            </a:r>
            <a:r>
              <a:rPr lang="en-GB" dirty="0" smtClean="0">
                <a:solidFill>
                  <a:srgbClr val="7030A0"/>
                </a:solidFill>
              </a:rPr>
              <a:t>and prohibits </a:t>
            </a:r>
            <a:r>
              <a:rPr lang="en-GB" dirty="0">
                <a:solidFill>
                  <a:srgbClr val="7030A0"/>
                </a:solidFill>
              </a:rPr>
              <a:t>States from engaging in specified activities. </a:t>
            </a:r>
            <a:r>
              <a:rPr lang="en-GB" b="1" dirty="0">
                <a:solidFill>
                  <a:srgbClr val="7030A0"/>
                </a:solidFill>
              </a:rPr>
              <a:t>However, the </a:t>
            </a:r>
            <a:r>
              <a:rPr lang="en-GB" b="1" dirty="0" smtClean="0">
                <a:solidFill>
                  <a:srgbClr val="7030A0"/>
                </a:solidFill>
              </a:rPr>
              <a:t>law does </a:t>
            </a:r>
            <a:r>
              <a:rPr lang="en-GB" b="1" dirty="0">
                <a:solidFill>
                  <a:srgbClr val="7030A0"/>
                </a:solidFill>
              </a:rPr>
              <a:t>not establish human rights</a:t>
            </a:r>
            <a:r>
              <a:rPr lang="en-GB" dirty="0">
                <a:solidFill>
                  <a:srgbClr val="7030A0"/>
                </a:solidFill>
              </a:rPr>
              <a:t>. </a:t>
            </a:r>
            <a:r>
              <a:rPr lang="en-GB" b="1" dirty="0" smtClean="0">
                <a:solidFill>
                  <a:srgbClr val="7030A0"/>
                </a:solidFill>
              </a:rPr>
              <a:t>Why?</a:t>
            </a:r>
          </a:p>
          <a:p>
            <a:r>
              <a:rPr lang="en-GB" dirty="0" smtClean="0">
                <a:solidFill>
                  <a:srgbClr val="7030A0"/>
                </a:solidFill>
              </a:rPr>
              <a:t>Human </a:t>
            </a:r>
            <a:r>
              <a:rPr lang="en-GB" dirty="0">
                <a:solidFill>
                  <a:srgbClr val="7030A0"/>
                </a:solidFill>
              </a:rPr>
              <a:t>rights are inherent </a:t>
            </a:r>
            <a:r>
              <a:rPr lang="en-GB" dirty="0" smtClean="0">
                <a:solidFill>
                  <a:srgbClr val="7030A0"/>
                </a:solidFill>
              </a:rPr>
              <a:t>entitlements which </a:t>
            </a:r>
            <a:r>
              <a:rPr lang="en-GB" dirty="0">
                <a:solidFill>
                  <a:srgbClr val="7030A0"/>
                </a:solidFill>
              </a:rPr>
              <a:t>come to every person as a consequence of being human. </a:t>
            </a:r>
            <a:endParaRPr lang="en-GB" dirty="0" smtClean="0">
              <a:solidFill>
                <a:srgbClr val="7030A0"/>
              </a:solidFill>
            </a:endParaRPr>
          </a:p>
          <a:p>
            <a:r>
              <a:rPr lang="en-GB" dirty="0" smtClean="0">
                <a:solidFill>
                  <a:schemeClr val="accent6">
                    <a:lumMod val="75000"/>
                  </a:schemeClr>
                </a:solidFill>
              </a:rPr>
              <a:t>Treaties and </a:t>
            </a:r>
            <a:r>
              <a:rPr lang="en-GB" dirty="0">
                <a:solidFill>
                  <a:schemeClr val="accent6">
                    <a:lumMod val="75000"/>
                  </a:schemeClr>
                </a:solidFill>
              </a:rPr>
              <a:t>other sources of law generally serve to protect formally the rights </a:t>
            </a:r>
            <a:r>
              <a:rPr lang="en-GB" dirty="0" smtClean="0">
                <a:solidFill>
                  <a:schemeClr val="accent6">
                    <a:lumMod val="75000"/>
                  </a:schemeClr>
                </a:solidFill>
              </a:rPr>
              <a:t>of individuals </a:t>
            </a:r>
            <a:r>
              <a:rPr lang="en-GB" dirty="0">
                <a:solidFill>
                  <a:schemeClr val="accent6">
                    <a:lumMod val="75000"/>
                  </a:schemeClr>
                </a:solidFill>
              </a:rPr>
              <a:t>and groups against actions or abandonment of actions </a:t>
            </a:r>
            <a:r>
              <a:rPr lang="en-GB" dirty="0" smtClean="0">
                <a:solidFill>
                  <a:schemeClr val="accent6">
                    <a:lumMod val="75000"/>
                  </a:schemeClr>
                </a:solidFill>
              </a:rPr>
              <a:t>by Governments </a:t>
            </a:r>
            <a:r>
              <a:rPr lang="en-GB" dirty="0">
                <a:solidFill>
                  <a:schemeClr val="accent6">
                    <a:lumMod val="75000"/>
                  </a:schemeClr>
                </a:solidFill>
              </a:rPr>
              <a:t>which interfere with the enjoyment of their human rights.</a:t>
            </a:r>
          </a:p>
        </p:txBody>
      </p:sp>
      <p:sp>
        <p:nvSpPr>
          <p:cNvPr id="3" name="Rectangle 2"/>
          <p:cNvSpPr/>
          <p:nvPr/>
        </p:nvSpPr>
        <p:spPr>
          <a:xfrm>
            <a:off x="4788024" y="35332"/>
            <a:ext cx="3312368" cy="369332"/>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b="1" cap="none" spc="0" dirty="0" smtClean="0">
                <a:ln/>
                <a:solidFill>
                  <a:schemeClr val="accent3"/>
                </a:solidFill>
                <a:effectLst/>
              </a:rPr>
              <a:t>What are Human Rights</a:t>
            </a:r>
            <a:endParaRPr lang="en-US" b="1" cap="none" spc="0" dirty="0">
              <a:ln/>
              <a:solidFill>
                <a:schemeClr val="accent3"/>
              </a:solidFill>
              <a:effectLst/>
            </a:endParaRPr>
          </a:p>
        </p:txBody>
      </p:sp>
    </p:spTree>
    <p:extLst>
      <p:ext uri="{BB962C8B-B14F-4D97-AF65-F5344CB8AC3E}">
        <p14:creationId xmlns:p14="http://schemas.microsoft.com/office/powerpoint/2010/main" val="764732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500"/>
                                        <p:tgtEl>
                                          <p:spTgt spid="2">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500"/>
                                        <p:tgtEl>
                                          <p:spTgt spid="2">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
                                            <p:txEl>
                                              <p:pRg st="7" end="7"/>
                                            </p:txEl>
                                          </p:spTgt>
                                        </p:tgtEl>
                                        <p:attrNameLst>
                                          <p:attrName>style.visibility</p:attrName>
                                        </p:attrNameLst>
                                      </p:cBhvr>
                                      <p:to>
                                        <p:strVal val="visible"/>
                                      </p:to>
                                    </p:set>
                                    <p:animEffect transition="in" filter="fade">
                                      <p:cBhvr>
                                        <p:cTn id="38" dur="500"/>
                                        <p:tgtEl>
                                          <p:spTgt spid="2">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Effect transition="in" filter="fade">
                                      <p:cBhvr>
                                        <p:cTn id="43" dur="500"/>
                                        <p:tgtEl>
                                          <p:spTgt spid="2">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
                                            <p:txEl>
                                              <p:pRg st="9" end="9"/>
                                            </p:txEl>
                                          </p:spTgt>
                                        </p:tgtEl>
                                        <p:attrNameLst>
                                          <p:attrName>style.visibility</p:attrName>
                                        </p:attrNameLst>
                                      </p:cBhvr>
                                      <p:to>
                                        <p:strVal val="visible"/>
                                      </p:to>
                                    </p:set>
                                    <p:animEffect transition="in" filter="fade">
                                      <p:cBhvr>
                                        <p:cTn id="48"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071" y="764704"/>
            <a:ext cx="8064896" cy="4247317"/>
          </a:xfrm>
          <a:prstGeom prst="rect">
            <a:avLst/>
          </a:prstGeom>
        </p:spPr>
        <p:txBody>
          <a:bodyPr wrap="square">
            <a:spAutoFit/>
          </a:bodyPr>
          <a:lstStyle/>
          <a:p>
            <a:r>
              <a:rPr lang="en-GB" dirty="0">
                <a:solidFill>
                  <a:srgbClr val="FF0000"/>
                </a:solidFill>
              </a:rPr>
              <a:t>While human rights have existed for as long as human beings have existed, they have not always </a:t>
            </a:r>
            <a:r>
              <a:rPr lang="en-GB" dirty="0" smtClean="0">
                <a:solidFill>
                  <a:srgbClr val="FF0000"/>
                </a:solidFill>
              </a:rPr>
              <a:t>been recognized</a:t>
            </a:r>
            <a:r>
              <a:rPr lang="en-GB" dirty="0">
                <a:solidFill>
                  <a:srgbClr val="FF0000"/>
                </a:solidFill>
              </a:rPr>
              <a:t>.  </a:t>
            </a:r>
            <a:endParaRPr lang="en-GB" dirty="0" smtClean="0">
              <a:solidFill>
                <a:srgbClr val="FF0000"/>
              </a:solidFill>
            </a:endParaRPr>
          </a:p>
          <a:p>
            <a:r>
              <a:rPr lang="en-GB" dirty="0" smtClean="0">
                <a:solidFill>
                  <a:srgbClr val="FFC000"/>
                </a:solidFill>
              </a:rPr>
              <a:t>Following </a:t>
            </a:r>
            <a:r>
              <a:rPr lang="en-GB" dirty="0">
                <a:solidFill>
                  <a:srgbClr val="FFC000"/>
                </a:solidFill>
              </a:rPr>
              <a:t>the extermination of over six million Jews, </a:t>
            </a:r>
            <a:r>
              <a:rPr lang="en-GB" dirty="0" smtClean="0">
                <a:solidFill>
                  <a:srgbClr val="FFC000"/>
                </a:solidFill>
              </a:rPr>
              <a:t>Romani </a:t>
            </a:r>
            <a:r>
              <a:rPr lang="en-GB" dirty="0">
                <a:solidFill>
                  <a:srgbClr val="FFC000"/>
                </a:solidFill>
              </a:rPr>
              <a:t>(gypsies), homosexuals, and persons with disabilities during WWII, governments recognized the need for an </a:t>
            </a:r>
            <a:r>
              <a:rPr lang="en-GB" dirty="0" smtClean="0">
                <a:solidFill>
                  <a:srgbClr val="FFC000"/>
                </a:solidFill>
              </a:rPr>
              <a:t>independent institution </a:t>
            </a:r>
            <a:r>
              <a:rPr lang="en-GB" dirty="0">
                <a:solidFill>
                  <a:srgbClr val="FFC000"/>
                </a:solidFill>
              </a:rPr>
              <a:t>which would work to prevent such an atrocity from occurring again.  They established </a:t>
            </a:r>
            <a:r>
              <a:rPr lang="en-GB" dirty="0" smtClean="0">
                <a:solidFill>
                  <a:srgbClr val="FFC000"/>
                </a:solidFill>
              </a:rPr>
              <a:t>the United </a:t>
            </a:r>
            <a:r>
              <a:rPr lang="en-GB" dirty="0">
                <a:solidFill>
                  <a:srgbClr val="FFC000"/>
                </a:solidFill>
              </a:rPr>
              <a:t>Nations (U.N</a:t>
            </a:r>
            <a:r>
              <a:rPr lang="en-GB" dirty="0" smtClean="0">
                <a:solidFill>
                  <a:srgbClr val="FFC000"/>
                </a:solidFill>
              </a:rPr>
              <a:t>.)</a:t>
            </a:r>
          </a:p>
          <a:p>
            <a:r>
              <a:rPr lang="en-GB" dirty="0">
                <a:solidFill>
                  <a:schemeClr val="accent1">
                    <a:lumMod val="75000"/>
                  </a:schemeClr>
                </a:solidFill>
              </a:rPr>
              <a:t>The primary objective of the U.N. was to promote international peace.  The founders of the U.N. recognized that protecting individuals’ rights to life, freedom, basic necessities, and nationality would be</a:t>
            </a:r>
          </a:p>
          <a:p>
            <a:r>
              <a:rPr lang="en-GB" dirty="0">
                <a:solidFill>
                  <a:schemeClr val="accent1">
                    <a:lumMod val="75000"/>
                  </a:schemeClr>
                </a:solidFill>
              </a:rPr>
              <a:t>critical to fulfilling the organization’s mission to maintain peace.  A special committee was created </a:t>
            </a:r>
            <a:r>
              <a:rPr lang="en-GB" dirty="0" smtClean="0">
                <a:solidFill>
                  <a:schemeClr val="accent1">
                    <a:lumMod val="75000"/>
                  </a:schemeClr>
                </a:solidFill>
              </a:rPr>
              <a:t>and given </a:t>
            </a:r>
            <a:r>
              <a:rPr lang="en-GB" dirty="0">
                <a:solidFill>
                  <a:schemeClr val="accent1">
                    <a:lumMod val="75000"/>
                  </a:schemeClr>
                </a:solidFill>
              </a:rPr>
              <a:t>the responsibility of creating a document that would define these rights.  The U.N. </a:t>
            </a:r>
            <a:r>
              <a:rPr lang="en-GB" dirty="0" smtClean="0">
                <a:solidFill>
                  <a:schemeClr val="accent1">
                    <a:lumMod val="75000"/>
                  </a:schemeClr>
                </a:solidFill>
              </a:rPr>
              <a:t>Commission on </a:t>
            </a:r>
            <a:r>
              <a:rPr lang="en-GB" dirty="0">
                <a:solidFill>
                  <a:schemeClr val="accent1">
                    <a:lumMod val="75000"/>
                  </a:schemeClr>
                </a:solidFill>
              </a:rPr>
              <a:t>Human Rights subsequently issued the Universal Declaration of Human Rights (</a:t>
            </a:r>
            <a:r>
              <a:rPr lang="en-GB" dirty="0" smtClean="0">
                <a:solidFill>
                  <a:schemeClr val="accent1">
                    <a:lumMod val="75000"/>
                  </a:schemeClr>
                </a:solidFill>
              </a:rPr>
              <a:t>UDHR)</a:t>
            </a:r>
            <a:endParaRPr lang="en-GB" dirty="0">
              <a:solidFill>
                <a:schemeClr val="accent1">
                  <a:lumMod val="75000"/>
                </a:schemeClr>
              </a:solidFill>
            </a:endParaRPr>
          </a:p>
        </p:txBody>
      </p:sp>
      <p:sp>
        <p:nvSpPr>
          <p:cNvPr id="3" name="Rectangle 2"/>
          <p:cNvSpPr/>
          <p:nvPr/>
        </p:nvSpPr>
        <p:spPr>
          <a:xfrm>
            <a:off x="4059260" y="0"/>
            <a:ext cx="4473180" cy="584775"/>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The Beginning</a:t>
            </a:r>
            <a:endParaRPr lang="en-US" sz="32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3074" name="Picture 2" descr="http://t0.gstatic.com/images?q=tbn:ANd9GcQxR45W0koHqjZ0tKYBuhtlSJPsbUsZgshTgd_twFplrsXAquvI6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5012021"/>
            <a:ext cx="2232247" cy="1433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336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074"/>
                                        </p:tgtEl>
                                        <p:attrNameLst>
                                          <p:attrName>style.visibility</p:attrName>
                                        </p:attrNameLst>
                                      </p:cBhvr>
                                      <p:to>
                                        <p:strVal val="visible"/>
                                      </p:to>
                                    </p:set>
                                    <p:anim calcmode="lin" valueType="num">
                                      <p:cBhvr additive="base">
                                        <p:cTn id="27" dur="500" fill="hold"/>
                                        <p:tgtEl>
                                          <p:spTgt spid="3074"/>
                                        </p:tgtEl>
                                        <p:attrNameLst>
                                          <p:attrName>ppt_x</p:attrName>
                                        </p:attrNameLst>
                                      </p:cBhvr>
                                      <p:tavLst>
                                        <p:tav tm="0">
                                          <p:val>
                                            <p:strVal val="#ppt_x"/>
                                          </p:val>
                                        </p:tav>
                                        <p:tav tm="100000">
                                          <p:val>
                                            <p:strVal val="#ppt_x"/>
                                          </p:val>
                                        </p:tav>
                                      </p:tavLst>
                                    </p:anim>
                                    <p:anim calcmode="lin" valueType="num">
                                      <p:cBhvr additive="base">
                                        <p:cTn id="2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510" y="726213"/>
            <a:ext cx="8136904" cy="1815882"/>
          </a:xfrm>
          <a:prstGeom prst="rect">
            <a:avLst/>
          </a:prstGeom>
        </p:spPr>
        <p:txBody>
          <a:bodyPr wrap="square">
            <a:spAutoFit/>
          </a:bodyPr>
          <a:lstStyle/>
          <a:p>
            <a:r>
              <a:rPr lang="en-GB" sz="1600" dirty="0"/>
              <a:t>The Universal Declaration of Human Rights is a general declaration, which has been adopted at </a:t>
            </a:r>
            <a:r>
              <a:rPr lang="en-GB" sz="1600" dirty="0" smtClean="0"/>
              <a:t>a global </a:t>
            </a:r>
            <a:r>
              <a:rPr lang="en-GB" sz="1600" dirty="0"/>
              <a:t>level.  The U.N. Commission on Human Rights produced two additional treaties intended to act</a:t>
            </a:r>
          </a:p>
          <a:p>
            <a:r>
              <a:rPr lang="en-GB" sz="1600" dirty="0"/>
              <a:t>as legally binding documents to enforce the UDHR: </a:t>
            </a:r>
            <a:r>
              <a:rPr lang="en-GB" sz="1600" b="1" dirty="0"/>
              <a:t>the International Covenant on Civil and </a:t>
            </a:r>
            <a:r>
              <a:rPr lang="en-GB" sz="1600" b="1" dirty="0" smtClean="0"/>
              <a:t>Political Rights </a:t>
            </a:r>
            <a:r>
              <a:rPr lang="en-GB" sz="1600" b="1" dirty="0"/>
              <a:t>(ICCPR)</a:t>
            </a:r>
            <a:r>
              <a:rPr lang="en-GB" sz="1600" dirty="0"/>
              <a:t> and </a:t>
            </a:r>
            <a:r>
              <a:rPr lang="en-GB" sz="1600" b="1" dirty="0"/>
              <a:t>the International Covenant on Economic, Social and Cultural Rights (ICESCR</a:t>
            </a:r>
            <a:r>
              <a:rPr lang="en-GB" sz="1600" b="1" dirty="0" smtClean="0"/>
              <a:t>). </a:t>
            </a:r>
            <a:r>
              <a:rPr lang="en-GB" sz="1600" dirty="0" smtClean="0"/>
              <a:t>Together</a:t>
            </a:r>
            <a:r>
              <a:rPr lang="en-GB" sz="1600" dirty="0"/>
              <a:t>, these three documents are referred to as the </a:t>
            </a:r>
            <a:r>
              <a:rPr lang="en-GB" sz="1600" b="1" dirty="0"/>
              <a:t>International Bill of Human Rights. </a:t>
            </a:r>
          </a:p>
        </p:txBody>
      </p:sp>
      <p:sp>
        <p:nvSpPr>
          <p:cNvPr id="4" name="Rectangle 3"/>
          <p:cNvSpPr/>
          <p:nvPr/>
        </p:nvSpPr>
        <p:spPr>
          <a:xfrm>
            <a:off x="4744360" y="0"/>
            <a:ext cx="3689395" cy="584775"/>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GB" sz="1600" b="1" dirty="0">
                <a:solidFill>
                  <a:srgbClr val="FFFF00"/>
                </a:solidFill>
              </a:rPr>
              <a:t>Universal Declaration of Human Rights </a:t>
            </a:r>
            <a:r>
              <a:rPr lang="en-GB" sz="1600" b="1" dirty="0" smtClean="0">
                <a:solidFill>
                  <a:srgbClr val="FFFF00"/>
                </a:solidFill>
              </a:rPr>
              <a:t>(</a:t>
            </a:r>
            <a:r>
              <a:rPr lang="en-GB" sz="1600" b="1" dirty="0">
                <a:solidFill>
                  <a:srgbClr val="FFFF00"/>
                </a:solidFill>
              </a:rPr>
              <a:t>1948).</a:t>
            </a:r>
          </a:p>
        </p:txBody>
      </p:sp>
      <p:sp>
        <p:nvSpPr>
          <p:cNvPr id="5" name="Rectangle 4"/>
          <p:cNvSpPr/>
          <p:nvPr/>
        </p:nvSpPr>
        <p:spPr>
          <a:xfrm>
            <a:off x="662953" y="356881"/>
            <a:ext cx="2965877" cy="338554"/>
          </a:xfrm>
          <a:prstGeom prst="rect">
            <a:avLst/>
          </a:prstGeom>
        </p:spPr>
        <p:txBody>
          <a:bodyPr wrap="none">
            <a:spAutoFit/>
          </a:bodyPr>
          <a:lstStyle/>
          <a:p>
            <a:r>
              <a:rPr lang="en-GB" sz="1600" dirty="0"/>
              <a:t> </a:t>
            </a:r>
            <a:r>
              <a:rPr lang="en-GB" sz="1600" b="1" dirty="0" smtClean="0">
                <a:solidFill>
                  <a:schemeClr val="accent6">
                    <a:lumMod val="75000"/>
                  </a:schemeClr>
                </a:solidFill>
              </a:rPr>
              <a:t>What </a:t>
            </a:r>
            <a:r>
              <a:rPr lang="en-GB" sz="1600" b="1" dirty="0">
                <a:solidFill>
                  <a:schemeClr val="accent6">
                    <a:lumMod val="75000"/>
                  </a:schemeClr>
                </a:solidFill>
              </a:rPr>
              <a:t>is implied by this </a:t>
            </a:r>
            <a:r>
              <a:rPr lang="en-GB" sz="1600" b="1" dirty="0" smtClean="0">
                <a:solidFill>
                  <a:schemeClr val="accent6">
                    <a:lumMod val="75000"/>
                  </a:schemeClr>
                </a:solidFill>
              </a:rPr>
              <a:t>title?</a:t>
            </a:r>
            <a:endParaRPr lang="en-GB" sz="1600" b="1" dirty="0">
              <a:solidFill>
                <a:schemeClr val="accent6">
                  <a:lumMod val="75000"/>
                </a:schemeClr>
              </a:solidFill>
            </a:endParaRPr>
          </a:p>
        </p:txBody>
      </p:sp>
      <p:sp>
        <p:nvSpPr>
          <p:cNvPr id="3" name="Rectangle 2"/>
          <p:cNvSpPr/>
          <p:nvPr/>
        </p:nvSpPr>
        <p:spPr>
          <a:xfrm>
            <a:off x="513510" y="2542095"/>
            <a:ext cx="7945578" cy="3293209"/>
          </a:xfrm>
          <a:prstGeom prst="rect">
            <a:avLst/>
          </a:prstGeom>
        </p:spPr>
        <p:txBody>
          <a:bodyPr wrap="square">
            <a:spAutoFit/>
          </a:bodyPr>
          <a:lstStyle/>
          <a:p>
            <a:r>
              <a:rPr lang="en-GB" sz="1600" dirty="0">
                <a:solidFill>
                  <a:srgbClr val="00B0F0"/>
                </a:solidFill>
              </a:rPr>
              <a:t>The </a:t>
            </a:r>
            <a:r>
              <a:rPr lang="en-GB" sz="1600" b="1" dirty="0">
                <a:solidFill>
                  <a:srgbClr val="00B0F0"/>
                </a:solidFill>
              </a:rPr>
              <a:t>International Covenant on Civil and Political Rights</a:t>
            </a:r>
            <a:r>
              <a:rPr lang="en-GB" sz="1600" dirty="0">
                <a:solidFill>
                  <a:srgbClr val="00B0F0"/>
                </a:solidFill>
              </a:rPr>
              <a:t> (</a:t>
            </a:r>
            <a:r>
              <a:rPr lang="en-GB" sz="1600" b="1" dirty="0">
                <a:solidFill>
                  <a:srgbClr val="00B0F0"/>
                </a:solidFill>
              </a:rPr>
              <a:t>ICCPR</a:t>
            </a:r>
            <a:r>
              <a:rPr lang="en-GB" sz="1600" dirty="0">
                <a:solidFill>
                  <a:srgbClr val="00B0F0"/>
                </a:solidFill>
              </a:rPr>
              <a:t>) is a multilateral treaty adopted by the United Nations General Assembly on December 16, 1966, and in force from March 23, 1976. It commits its parties to respect the civil and political rights of individuals, including the right to life, freedom of religion, freedom of speech, freedom of assembly, electoral rights and rights to due process and a fair trial. As of December </a:t>
            </a:r>
            <a:r>
              <a:rPr lang="en-GB" sz="1600" dirty="0" smtClean="0">
                <a:solidFill>
                  <a:srgbClr val="00B0F0"/>
                </a:solidFill>
              </a:rPr>
              <a:t>2010the </a:t>
            </a:r>
            <a:r>
              <a:rPr lang="en-GB" sz="1600" dirty="0">
                <a:solidFill>
                  <a:srgbClr val="00B0F0"/>
                </a:solidFill>
              </a:rPr>
              <a:t>Covenant had 72 signatories and 167 </a:t>
            </a:r>
            <a:r>
              <a:rPr lang="en-GB" sz="1600" dirty="0" smtClean="0">
                <a:solidFill>
                  <a:srgbClr val="00B0F0"/>
                </a:solidFill>
              </a:rPr>
              <a:t>parties.</a:t>
            </a:r>
          </a:p>
          <a:p>
            <a:endParaRPr lang="en-GB" sz="1600" dirty="0" smtClean="0">
              <a:solidFill>
                <a:srgbClr val="7030A0"/>
              </a:solidFill>
            </a:endParaRPr>
          </a:p>
          <a:p>
            <a:r>
              <a:rPr lang="en-GB" sz="1600" dirty="0" smtClean="0">
                <a:solidFill>
                  <a:srgbClr val="7030A0"/>
                </a:solidFill>
              </a:rPr>
              <a:t>The </a:t>
            </a:r>
            <a:r>
              <a:rPr lang="en-GB" sz="1600" dirty="0">
                <a:solidFill>
                  <a:srgbClr val="7030A0"/>
                </a:solidFill>
              </a:rPr>
              <a:t>ICCPR is monitored by the Human Rights Committee (a separate body to the Human Rights Council), which reviews regular reports of States parties on how the rights are being implemented. States must report initially one year after acceding to the Covenant and then whenever the Committee requests (usually every four years).</a:t>
            </a:r>
          </a:p>
        </p:txBody>
      </p:sp>
    </p:spTree>
    <p:extLst>
      <p:ext uri="{BB962C8B-B14F-4D97-AF65-F5344CB8AC3E}">
        <p14:creationId xmlns:p14="http://schemas.microsoft.com/office/powerpoint/2010/main" val="2594450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836712"/>
            <a:ext cx="8064896" cy="646331"/>
          </a:xfrm>
          <a:prstGeom prst="rect">
            <a:avLst/>
          </a:prstGeom>
        </p:spPr>
        <p:txBody>
          <a:bodyPr wrap="square">
            <a:spAutoFit/>
          </a:bodyPr>
          <a:lstStyle/>
          <a:p>
            <a:r>
              <a:rPr lang="en-GB" b="1" dirty="0"/>
              <a:t>the International Covenant on Economic, Social and Cultural Rights (ICESCR). </a:t>
            </a:r>
            <a:endParaRPr lang="en-GB" dirty="0"/>
          </a:p>
        </p:txBody>
      </p:sp>
      <p:sp>
        <p:nvSpPr>
          <p:cNvPr id="3" name="Rectangle 2"/>
          <p:cNvSpPr/>
          <p:nvPr/>
        </p:nvSpPr>
        <p:spPr>
          <a:xfrm>
            <a:off x="539552" y="1547556"/>
            <a:ext cx="8064896" cy="2585323"/>
          </a:xfrm>
          <a:prstGeom prst="rect">
            <a:avLst/>
          </a:prstGeom>
        </p:spPr>
        <p:txBody>
          <a:bodyPr wrap="square">
            <a:spAutoFit/>
          </a:bodyPr>
          <a:lstStyle/>
          <a:p>
            <a:r>
              <a:rPr lang="en-GB" dirty="0">
                <a:solidFill>
                  <a:srgbClr val="FF0000"/>
                </a:solidFill>
              </a:rPr>
              <a:t>The </a:t>
            </a:r>
            <a:r>
              <a:rPr lang="en-GB" b="1" dirty="0">
                <a:solidFill>
                  <a:srgbClr val="FF0000"/>
                </a:solidFill>
              </a:rPr>
              <a:t>International Covenant on Economic, Social and Cultural Rights</a:t>
            </a:r>
            <a:r>
              <a:rPr lang="en-GB" dirty="0">
                <a:solidFill>
                  <a:srgbClr val="FF0000"/>
                </a:solidFill>
              </a:rPr>
              <a:t> (ICESCR) is a multilateral treaty adopted by the United Nations General Assembly on December 16, 1966, </a:t>
            </a:r>
            <a:r>
              <a:rPr lang="en-GB" dirty="0" smtClean="0">
                <a:solidFill>
                  <a:srgbClr val="FF0000"/>
                </a:solidFill>
              </a:rPr>
              <a:t>and came into </a:t>
            </a:r>
            <a:r>
              <a:rPr lang="en-GB" dirty="0">
                <a:solidFill>
                  <a:srgbClr val="FF0000"/>
                </a:solidFill>
              </a:rPr>
              <a:t>force from January 3, 1976. It commits its parties to work toward the granting of economic, social, and cultural rights (ESCR) to individuals, including labour rights and the right to health, the right to education, and the right to an adequate standard of living. As of December, 2008, the Covenant had 160 </a:t>
            </a:r>
            <a:r>
              <a:rPr lang="en-GB" dirty="0" smtClean="0">
                <a:solidFill>
                  <a:srgbClr val="FF0000"/>
                </a:solidFill>
              </a:rPr>
              <a:t>parties. A </a:t>
            </a:r>
            <a:r>
              <a:rPr lang="en-GB" dirty="0">
                <a:solidFill>
                  <a:srgbClr val="FF0000"/>
                </a:solidFill>
              </a:rPr>
              <a:t>further six countries had signed, but not yet ratified the Covenant.</a:t>
            </a:r>
          </a:p>
        </p:txBody>
      </p:sp>
      <p:sp>
        <p:nvSpPr>
          <p:cNvPr id="4" name="Rectangle 3"/>
          <p:cNvSpPr/>
          <p:nvPr/>
        </p:nvSpPr>
        <p:spPr>
          <a:xfrm>
            <a:off x="4716016" y="-99392"/>
            <a:ext cx="3672408" cy="738664"/>
          </a:xfrm>
          <a:prstGeom prst="rect">
            <a:avLst/>
          </a:prstGeom>
        </p:spPr>
        <p:txBody>
          <a:bodyPr wrap="square">
            <a:spAutoFit/>
          </a:bodyPr>
          <a:lstStyle/>
          <a:p>
            <a:r>
              <a:rPr lang="en-GB" sz="1400" b="1" dirty="0"/>
              <a:t>the International Covenant on Economic, Social and Cultural Rights (ICESCR). </a:t>
            </a:r>
            <a:endParaRPr lang="en-GB" sz="1400" dirty="0"/>
          </a:p>
        </p:txBody>
      </p:sp>
      <p:pic>
        <p:nvPicPr>
          <p:cNvPr id="2050" name="Picture 2" descr="ICESCR-members.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936" y="3899155"/>
            <a:ext cx="4725318" cy="247687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34529" y="5137591"/>
            <a:ext cx="4572000" cy="1200329"/>
          </a:xfrm>
          <a:prstGeom prst="rect">
            <a:avLst/>
          </a:prstGeom>
        </p:spPr>
        <p:txBody>
          <a:bodyPr>
            <a:spAutoFit/>
          </a:bodyPr>
          <a:lstStyle/>
          <a:p>
            <a:r>
              <a:rPr lang="en-GB" dirty="0"/>
              <a:t>Parties and signatories to the ICESCR:   </a:t>
            </a:r>
            <a:endParaRPr lang="en-GB" dirty="0" smtClean="0"/>
          </a:p>
          <a:p>
            <a:r>
              <a:rPr lang="en-GB" dirty="0" smtClean="0">
                <a:solidFill>
                  <a:srgbClr val="00B050"/>
                </a:solidFill>
              </a:rPr>
              <a:t>Dark Green: signed </a:t>
            </a:r>
            <a:r>
              <a:rPr lang="en-GB" dirty="0">
                <a:solidFill>
                  <a:srgbClr val="00B050"/>
                </a:solidFill>
              </a:rPr>
              <a:t>and ratified</a:t>
            </a:r>
          </a:p>
          <a:p>
            <a:r>
              <a:rPr lang="en-GB" dirty="0" smtClean="0">
                <a:solidFill>
                  <a:srgbClr val="92D050"/>
                </a:solidFill>
              </a:rPr>
              <a:t>Light green signed </a:t>
            </a:r>
            <a:r>
              <a:rPr lang="en-GB" dirty="0">
                <a:solidFill>
                  <a:srgbClr val="92D050"/>
                </a:solidFill>
              </a:rPr>
              <a:t>but not ratified</a:t>
            </a:r>
          </a:p>
          <a:p>
            <a:r>
              <a:rPr lang="en-GB" dirty="0" smtClean="0">
                <a:solidFill>
                  <a:schemeClr val="bg1">
                    <a:lumMod val="75000"/>
                  </a:schemeClr>
                </a:solidFill>
              </a:rPr>
              <a:t>Grey- neither </a:t>
            </a:r>
            <a:r>
              <a:rPr lang="en-GB" dirty="0">
                <a:solidFill>
                  <a:schemeClr val="bg1">
                    <a:lumMod val="75000"/>
                  </a:schemeClr>
                </a:solidFill>
              </a:rPr>
              <a:t>signed nor ratified</a:t>
            </a:r>
            <a:endParaRPr lang="en-GB" dirty="0">
              <a:solidFill>
                <a:schemeClr val="bg1">
                  <a:lumMod val="75000"/>
                </a:schemeClr>
              </a:solidFill>
              <a:effectLst/>
            </a:endParaRPr>
          </a:p>
        </p:txBody>
      </p:sp>
    </p:spTree>
    <p:extLst>
      <p:ext uri="{BB962C8B-B14F-4D97-AF65-F5344CB8AC3E}">
        <p14:creationId xmlns:p14="http://schemas.microsoft.com/office/powerpoint/2010/main" val="190952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686147"/>
            <a:ext cx="7851775" cy="692696"/>
          </a:xfrm>
          <a:prstGeom prst="rect">
            <a:avLst/>
          </a:prstGeom>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600" dirty="0" smtClean="0">
                <a:solidFill>
                  <a:srgbClr val="FFC000"/>
                </a:solidFill>
              </a:rPr>
              <a:t>Human rights are universal</a:t>
            </a:r>
            <a:endParaRPr lang="en-GB" dirty="0">
              <a:solidFill>
                <a:srgbClr val="FFC000"/>
              </a:solidFill>
            </a:endParaRPr>
          </a:p>
        </p:txBody>
      </p:sp>
      <p:sp>
        <p:nvSpPr>
          <p:cNvPr id="3" name="Rectangle 2"/>
          <p:cNvSpPr/>
          <p:nvPr/>
        </p:nvSpPr>
        <p:spPr>
          <a:xfrm>
            <a:off x="539552" y="1366320"/>
            <a:ext cx="7848872" cy="4524315"/>
          </a:xfrm>
          <a:prstGeom prst="rect">
            <a:avLst/>
          </a:prstGeom>
        </p:spPr>
        <p:txBody>
          <a:bodyPr wrap="square">
            <a:spAutoFit/>
          </a:bodyPr>
          <a:lstStyle/>
          <a:p>
            <a:r>
              <a:rPr lang="en-GB" dirty="0">
                <a:solidFill>
                  <a:srgbClr val="FF0000"/>
                </a:solidFill>
              </a:rPr>
              <a:t>Human rights are universal because they are attributes of being human. They, therefore, apply to all universally. </a:t>
            </a:r>
            <a:endParaRPr lang="en-GB" dirty="0" smtClean="0">
              <a:solidFill>
                <a:srgbClr val="FF0000"/>
              </a:solidFill>
            </a:endParaRPr>
          </a:p>
          <a:p>
            <a:r>
              <a:rPr lang="en-GB" dirty="0" smtClean="0">
                <a:solidFill>
                  <a:srgbClr val="7030A0"/>
                </a:solidFill>
              </a:rPr>
              <a:t>They are also indivisible because they relate to different aspects of human existence. One </a:t>
            </a:r>
            <a:r>
              <a:rPr lang="en-GB" dirty="0">
                <a:solidFill>
                  <a:srgbClr val="7030A0"/>
                </a:solidFill>
              </a:rPr>
              <a:t>cannot separate the right to food from the right to express an opinion because they come as part of the natural attributes of human beings</a:t>
            </a:r>
            <a:r>
              <a:rPr lang="en-GB" dirty="0" smtClean="0"/>
              <a:t>.</a:t>
            </a:r>
          </a:p>
          <a:p>
            <a:r>
              <a:rPr lang="en-GB" dirty="0">
                <a:solidFill>
                  <a:srgbClr val="00B0F0"/>
                </a:solidFill>
              </a:rPr>
              <a:t>They are interdependent because the rights are all necessary to live a full, humane life. One cannot have the right to vote and to be free from torture without having the right to food and education at the same time. </a:t>
            </a:r>
            <a:endParaRPr lang="en-GB" dirty="0" smtClean="0">
              <a:solidFill>
                <a:srgbClr val="00B0F0"/>
              </a:solidFill>
            </a:endParaRPr>
          </a:p>
          <a:p>
            <a:r>
              <a:rPr lang="en-GB" dirty="0" smtClean="0">
                <a:solidFill>
                  <a:schemeClr val="bg2">
                    <a:lumMod val="50000"/>
                  </a:schemeClr>
                </a:solidFill>
              </a:rPr>
              <a:t>All </a:t>
            </a:r>
            <a:r>
              <a:rPr lang="en-GB" dirty="0">
                <a:solidFill>
                  <a:schemeClr val="bg2">
                    <a:lumMod val="50000"/>
                  </a:schemeClr>
                </a:solidFill>
              </a:rPr>
              <a:t>States (through the governments) </a:t>
            </a:r>
            <a:r>
              <a:rPr lang="en-GB" dirty="0" smtClean="0">
                <a:solidFill>
                  <a:schemeClr val="bg2">
                    <a:lumMod val="50000"/>
                  </a:schemeClr>
                </a:solidFill>
              </a:rPr>
              <a:t>are equally </a:t>
            </a:r>
            <a:r>
              <a:rPr lang="en-GB" dirty="0">
                <a:solidFill>
                  <a:schemeClr val="bg2">
                    <a:lumMod val="50000"/>
                  </a:schemeClr>
                </a:solidFill>
              </a:rPr>
              <a:t>duty-bound to promote and protect all human rights even </a:t>
            </a:r>
            <a:r>
              <a:rPr lang="en-GB" dirty="0" smtClean="0">
                <a:solidFill>
                  <a:schemeClr val="bg2">
                    <a:lumMod val="50000"/>
                  </a:schemeClr>
                </a:solidFill>
              </a:rPr>
              <a:t>though there </a:t>
            </a:r>
            <a:r>
              <a:rPr lang="en-GB" dirty="0">
                <a:solidFill>
                  <a:schemeClr val="bg2">
                    <a:lumMod val="50000"/>
                  </a:schemeClr>
                </a:solidFill>
              </a:rPr>
              <a:t>are different national historical, cultural and religious contexts </a:t>
            </a:r>
            <a:r>
              <a:rPr lang="en-GB" dirty="0" smtClean="0">
                <a:solidFill>
                  <a:schemeClr val="bg2">
                    <a:lumMod val="50000"/>
                  </a:schemeClr>
                </a:solidFill>
              </a:rPr>
              <a:t>as well </a:t>
            </a:r>
            <a:r>
              <a:rPr lang="en-GB" dirty="0">
                <a:solidFill>
                  <a:schemeClr val="bg2">
                    <a:lumMod val="50000"/>
                  </a:schemeClr>
                </a:solidFill>
              </a:rPr>
              <a:t>as political, economic and cultural system</a:t>
            </a:r>
          </a:p>
          <a:p>
            <a:endParaRPr lang="en-GB" dirty="0">
              <a:solidFill>
                <a:srgbClr val="00B0F0"/>
              </a:solidFill>
            </a:endParaRPr>
          </a:p>
          <a:p>
            <a:endParaRPr lang="en-GB" dirty="0"/>
          </a:p>
        </p:txBody>
      </p:sp>
      <p:pic>
        <p:nvPicPr>
          <p:cNvPr id="4" name="Picture 2" descr="http://t0.gstatic.com/images?q=tbn:ANd9GcTiHqURi7gqJi-KEyQmtX1DwIw2d4UH71ESQuZyh7XUtCZ80Qv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60032" y="0"/>
            <a:ext cx="551129" cy="5486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0.gstatic.com/images?q=tbn:ANd9GcTiHqURi7gqJi-KEyQmtX1DwIw2d4UH71ESQuZyh7XUtCZ80Qv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30460"/>
            <a:ext cx="551129" cy="54868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t0.gstatic.com/images?q=tbn:ANd9GcTiHqURi7gqJi-KEyQmtX1DwIw2d4UH71ESQuZyh7XUtCZ80Qv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8224" y="0"/>
            <a:ext cx="551129" cy="54868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t0.gstatic.com/images?q=tbn:ANd9GcTiHqURi7gqJi-KEyQmtX1DwIw2d4UH71ESQuZyh7XUtCZ80Qv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4328" y="30460"/>
            <a:ext cx="551129"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20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a:spLocks noChangeArrowheads="1"/>
          </p:cNvSpPr>
          <p:nvPr/>
        </p:nvSpPr>
        <p:spPr bwMode="auto">
          <a:xfrm>
            <a:off x="387350" y="317500"/>
            <a:ext cx="3790950" cy="558800"/>
          </a:xfrm>
          <a:prstGeom prst="roundRect">
            <a:avLst>
              <a:gd name="adj" fmla="val 18181"/>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600" smtClean="0">
                <a:solidFill>
                  <a:srgbClr val="FFFFFF"/>
                </a:solidFill>
                <a:ea typeface="ＭＳ Ｐゴシック" pitchFamily="-106" charset="-128"/>
              </a:rPr>
              <a:t>life, </a:t>
            </a:r>
            <a:r>
              <a:rPr lang="en-GB" sz="2000" smtClean="0">
                <a:solidFill>
                  <a:srgbClr val="FFFFFF"/>
                </a:solidFill>
                <a:ea typeface="ＭＳ Ｐゴシック" pitchFamily="-106" charset="-128"/>
              </a:rPr>
              <a:t>freedom </a:t>
            </a:r>
            <a:r>
              <a:rPr lang="en-GB" sz="1600" smtClean="0">
                <a:solidFill>
                  <a:srgbClr val="FFFFFF"/>
                </a:solidFill>
                <a:ea typeface="ＭＳ Ｐゴシック" pitchFamily="-106" charset="-128"/>
              </a:rPr>
              <a:t>and security </a:t>
            </a:r>
          </a:p>
        </p:txBody>
      </p:sp>
      <p:sp>
        <p:nvSpPr>
          <p:cNvPr id="3" name="Rounded Rectangle 2"/>
          <p:cNvSpPr>
            <a:spLocks noChangeArrowheads="1"/>
          </p:cNvSpPr>
          <p:nvPr/>
        </p:nvSpPr>
        <p:spPr bwMode="auto">
          <a:xfrm>
            <a:off x="552450" y="1011238"/>
            <a:ext cx="3384550" cy="866775"/>
          </a:xfrm>
          <a:prstGeom prst="roundRect">
            <a:avLst>
              <a:gd name="adj" fmla="val 13736"/>
            </a:avLst>
          </a:prstGeom>
          <a:solidFill>
            <a:srgbClr val="860474"/>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mtClean="0">
                <a:solidFill>
                  <a:srgbClr val="FFFFFF"/>
                </a:solidFill>
                <a:ea typeface="ＭＳ Ｐゴシック" pitchFamily="-106" charset="-128"/>
              </a:rPr>
              <a:t>freedom of thought, conscience and religion </a:t>
            </a:r>
          </a:p>
        </p:txBody>
      </p:sp>
      <p:sp>
        <p:nvSpPr>
          <p:cNvPr id="4" name="Rounded Rectangle 3"/>
          <p:cNvSpPr>
            <a:spLocks noChangeArrowheads="1"/>
          </p:cNvSpPr>
          <p:nvPr/>
        </p:nvSpPr>
        <p:spPr bwMode="auto">
          <a:xfrm>
            <a:off x="414338" y="3517900"/>
            <a:ext cx="2098675" cy="622300"/>
          </a:xfrm>
          <a:prstGeom prst="roundRect">
            <a:avLst>
              <a:gd name="adj" fmla="val 16667"/>
            </a:avLst>
          </a:prstGeom>
          <a:solidFill>
            <a:srgbClr val="13505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US" sz="1400" smtClean="0">
                <a:solidFill>
                  <a:srgbClr val="FFFFFF"/>
                </a:solidFill>
                <a:ea typeface="ＭＳ Ｐゴシック" pitchFamily="-106" charset="-128"/>
              </a:rPr>
              <a:t>F</a:t>
            </a:r>
            <a:r>
              <a:rPr lang="en-GB" sz="1400" smtClean="0">
                <a:solidFill>
                  <a:srgbClr val="FFFFFF"/>
                </a:solidFill>
                <a:ea typeface="ＭＳ Ｐゴシック" pitchFamily="-106" charset="-128"/>
              </a:rPr>
              <a:t>reedom of opinion </a:t>
            </a:r>
            <a:br>
              <a:rPr lang="en-GB" sz="1400" smtClean="0">
                <a:solidFill>
                  <a:srgbClr val="FFFFFF"/>
                </a:solidFill>
                <a:ea typeface="ＭＳ Ｐゴシック" pitchFamily="-106" charset="-128"/>
              </a:rPr>
            </a:br>
            <a:r>
              <a:rPr lang="en-GB" sz="1400" smtClean="0">
                <a:solidFill>
                  <a:srgbClr val="FFFFFF"/>
                </a:solidFill>
                <a:ea typeface="ＭＳ Ｐゴシック" pitchFamily="-106" charset="-128"/>
              </a:rPr>
              <a:t>and </a:t>
            </a:r>
            <a:r>
              <a:rPr lang="en-GB" sz="1600" smtClean="0">
                <a:solidFill>
                  <a:srgbClr val="FFFFFF"/>
                </a:solidFill>
                <a:ea typeface="ＭＳ Ｐゴシック" pitchFamily="-106" charset="-128"/>
              </a:rPr>
              <a:t>expression</a:t>
            </a:r>
          </a:p>
          <a:p>
            <a:pPr algn="ctr" eaLnBrk="0" fontAlgn="base" hangingPunct="0">
              <a:spcBef>
                <a:spcPct val="0"/>
              </a:spcBef>
              <a:spcAft>
                <a:spcPct val="0"/>
              </a:spcAft>
            </a:pPr>
            <a:endParaRPr lang="en-US" sz="1400" smtClean="0">
              <a:solidFill>
                <a:srgbClr val="003F47"/>
              </a:solidFill>
              <a:ea typeface="ＭＳ Ｐゴシック" pitchFamily="-106" charset="-128"/>
            </a:endParaRPr>
          </a:p>
        </p:txBody>
      </p:sp>
      <p:sp>
        <p:nvSpPr>
          <p:cNvPr id="5" name="Rounded Rectangle 4"/>
          <p:cNvSpPr>
            <a:spLocks noChangeArrowheads="1"/>
          </p:cNvSpPr>
          <p:nvPr/>
        </p:nvSpPr>
        <p:spPr bwMode="auto">
          <a:xfrm>
            <a:off x="214313" y="4311650"/>
            <a:ext cx="2770187" cy="701675"/>
          </a:xfrm>
          <a:prstGeom prst="roundRect">
            <a:avLst>
              <a:gd name="adj" fmla="val 14255"/>
            </a:avLst>
          </a:prstGeom>
          <a:solidFill>
            <a:srgbClr val="1633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GB" sz="1400" smtClean="0">
                <a:solidFill>
                  <a:srgbClr val="FFFFFF"/>
                </a:solidFill>
                <a:ea typeface="ＭＳ Ｐゴシック" pitchFamily="-106" charset="-128"/>
              </a:rPr>
              <a:t>freedom of </a:t>
            </a:r>
            <a:r>
              <a:rPr lang="en-GB" smtClean="0">
                <a:solidFill>
                  <a:srgbClr val="FFFFFF"/>
                </a:solidFill>
                <a:ea typeface="ＭＳ Ｐゴシック" pitchFamily="-106" charset="-128"/>
              </a:rPr>
              <a:t>peaceful </a:t>
            </a:r>
            <a:r>
              <a:rPr lang="en-GB" sz="1400" smtClean="0">
                <a:solidFill>
                  <a:srgbClr val="FFFFFF"/>
                </a:solidFill>
                <a:ea typeface="ＭＳ Ｐゴシック" pitchFamily="-106" charset="-128"/>
              </a:rPr>
              <a:t/>
            </a:r>
            <a:br>
              <a:rPr lang="en-GB" sz="1400" smtClean="0">
                <a:solidFill>
                  <a:srgbClr val="FFFFFF"/>
                </a:solidFill>
                <a:ea typeface="ＭＳ Ｐゴシック" pitchFamily="-106" charset="-128"/>
              </a:rPr>
            </a:br>
            <a:r>
              <a:rPr lang="en-GB" sz="1400" smtClean="0">
                <a:solidFill>
                  <a:srgbClr val="FFFFFF"/>
                </a:solidFill>
                <a:ea typeface="ＭＳ Ｐゴシック" pitchFamily="-106" charset="-128"/>
              </a:rPr>
              <a:t>assembly and association</a:t>
            </a:r>
          </a:p>
          <a:p>
            <a:pPr algn="ctr" eaLnBrk="0" fontAlgn="base" hangingPunct="0">
              <a:spcBef>
                <a:spcPct val="0"/>
              </a:spcBef>
              <a:spcAft>
                <a:spcPct val="0"/>
              </a:spcAft>
            </a:pPr>
            <a:endParaRPr lang="en-US" sz="1400" smtClean="0">
              <a:solidFill>
                <a:srgbClr val="003F47"/>
              </a:solidFill>
              <a:ea typeface="ＭＳ Ｐゴシック" pitchFamily="-106" charset="-128"/>
            </a:endParaRPr>
          </a:p>
        </p:txBody>
      </p:sp>
      <p:sp>
        <p:nvSpPr>
          <p:cNvPr id="6" name="Rounded Rectangle 5"/>
          <p:cNvSpPr>
            <a:spLocks noChangeArrowheads="1"/>
          </p:cNvSpPr>
          <p:nvPr/>
        </p:nvSpPr>
        <p:spPr bwMode="auto">
          <a:xfrm>
            <a:off x="6719328" y="668338"/>
            <a:ext cx="1846262" cy="622300"/>
          </a:xfrm>
          <a:prstGeom prst="roundRect">
            <a:avLst>
              <a:gd name="adj" fmla="val 16667"/>
            </a:avLst>
          </a:prstGeom>
          <a:solidFill>
            <a:srgbClr val="860474"/>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dirty="0" smtClean="0">
                <a:solidFill>
                  <a:srgbClr val="FFFFFF"/>
                </a:solidFill>
                <a:ea typeface="ＭＳ Ｐゴシック" pitchFamily="-106" charset="-128"/>
              </a:rPr>
              <a:t>equal</a:t>
            </a:r>
            <a:r>
              <a:rPr lang="en-GB" sz="1400" dirty="0" smtClean="0">
                <a:solidFill>
                  <a:srgbClr val="FFFFFF"/>
                </a:solidFill>
                <a:ea typeface="ＭＳ Ｐゴシック" pitchFamily="-106" charset="-128"/>
              </a:rPr>
              <a:t> protection in law </a:t>
            </a:r>
          </a:p>
        </p:txBody>
      </p:sp>
      <p:sp>
        <p:nvSpPr>
          <p:cNvPr id="7" name="Rounded Rectangle 6"/>
          <p:cNvSpPr>
            <a:spLocks noChangeArrowheads="1"/>
          </p:cNvSpPr>
          <p:nvPr/>
        </p:nvSpPr>
        <p:spPr bwMode="auto">
          <a:xfrm>
            <a:off x="4373049" y="731838"/>
            <a:ext cx="2168525" cy="558800"/>
          </a:xfrm>
          <a:prstGeom prst="roundRect">
            <a:avLst>
              <a:gd name="adj" fmla="val 13588"/>
            </a:avLst>
          </a:prstGeom>
          <a:solidFill>
            <a:srgbClr val="860474"/>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dirty="0" smtClean="0">
                <a:solidFill>
                  <a:srgbClr val="FFFFFF"/>
                </a:solidFill>
                <a:ea typeface="ＭＳ Ｐゴシック" pitchFamily="-106" charset="-128"/>
              </a:rPr>
              <a:t>humane </a:t>
            </a:r>
            <a:r>
              <a:rPr lang="en-GB" sz="2400" dirty="0" smtClean="0">
                <a:solidFill>
                  <a:srgbClr val="FFFFFF"/>
                </a:solidFill>
                <a:ea typeface="ＭＳ Ｐゴシック" pitchFamily="-106" charset="-128"/>
              </a:rPr>
              <a:t>treatment</a:t>
            </a:r>
          </a:p>
        </p:txBody>
      </p:sp>
      <p:sp>
        <p:nvSpPr>
          <p:cNvPr id="8" name="Rounded Rectangle 7"/>
          <p:cNvSpPr>
            <a:spLocks noChangeArrowheads="1"/>
          </p:cNvSpPr>
          <p:nvPr/>
        </p:nvSpPr>
        <p:spPr bwMode="auto">
          <a:xfrm>
            <a:off x="2982913" y="2852738"/>
            <a:ext cx="3019425" cy="444500"/>
          </a:xfrm>
          <a:prstGeom prst="roundRect">
            <a:avLst>
              <a:gd name="adj" fmla="val 22380"/>
            </a:avLst>
          </a:prstGeom>
          <a:solidFill>
            <a:srgbClr val="0070AD"/>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500" smtClean="0">
                <a:solidFill>
                  <a:srgbClr val="FFFFFF"/>
                </a:solidFill>
                <a:ea typeface="ＭＳ Ｐゴシック" pitchFamily="-106" charset="-128"/>
              </a:rPr>
              <a:t>Work, for a </a:t>
            </a:r>
            <a:r>
              <a:rPr lang="en-GB" sz="2200" smtClean="0">
                <a:solidFill>
                  <a:srgbClr val="FFFFFF"/>
                </a:solidFill>
                <a:ea typeface="ＭＳ Ｐゴシック" pitchFamily="-106" charset="-128"/>
              </a:rPr>
              <a:t>just wage</a:t>
            </a:r>
          </a:p>
        </p:txBody>
      </p:sp>
      <p:sp>
        <p:nvSpPr>
          <p:cNvPr id="9" name="Rounded Rectangle 8"/>
          <p:cNvSpPr>
            <a:spLocks noChangeArrowheads="1"/>
          </p:cNvSpPr>
          <p:nvPr/>
        </p:nvSpPr>
        <p:spPr bwMode="auto">
          <a:xfrm>
            <a:off x="2686050" y="3414713"/>
            <a:ext cx="3613150" cy="484187"/>
          </a:xfrm>
          <a:prstGeom prst="roundRect">
            <a:avLst>
              <a:gd name="adj" fmla="val 21912"/>
            </a:avLst>
          </a:prstGeom>
          <a:solidFill>
            <a:srgbClr val="0070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GB" sz="1500" smtClean="0">
                <a:solidFill>
                  <a:srgbClr val="FFFFFF"/>
                </a:solidFill>
                <a:ea typeface="ＭＳ Ｐゴシック" pitchFamily="-106" charset="-128"/>
              </a:rPr>
              <a:t>free choice of </a:t>
            </a:r>
            <a:r>
              <a:rPr lang="en-GB" sz="2000" smtClean="0">
                <a:solidFill>
                  <a:srgbClr val="FFFFFF"/>
                </a:solidFill>
                <a:ea typeface="ＭＳ Ｐゴシック" pitchFamily="-106" charset="-128"/>
              </a:rPr>
              <a:t>employment</a:t>
            </a:r>
            <a:r>
              <a:rPr lang="en-GB" smtClean="0">
                <a:solidFill>
                  <a:srgbClr val="FFFFFF"/>
                </a:solidFill>
                <a:ea typeface="ＭＳ Ｐゴシック" pitchFamily="-106" charset="-128"/>
              </a:rPr>
              <a:t> </a:t>
            </a:r>
          </a:p>
          <a:p>
            <a:pPr algn="ctr" eaLnBrk="0" fontAlgn="base" hangingPunct="0">
              <a:spcBef>
                <a:spcPct val="0"/>
              </a:spcBef>
              <a:spcAft>
                <a:spcPct val="0"/>
              </a:spcAft>
            </a:pPr>
            <a:endParaRPr lang="en-US" sz="1400" smtClean="0">
              <a:solidFill>
                <a:srgbClr val="FFFFFF"/>
              </a:solidFill>
              <a:ea typeface="ＭＳ Ｐゴシック" pitchFamily="-106" charset="-128"/>
            </a:endParaRPr>
          </a:p>
        </p:txBody>
      </p:sp>
      <p:sp>
        <p:nvSpPr>
          <p:cNvPr id="10" name="Rounded Rectangle 9"/>
          <p:cNvSpPr>
            <a:spLocks noChangeArrowheads="1"/>
          </p:cNvSpPr>
          <p:nvPr/>
        </p:nvSpPr>
        <p:spPr bwMode="auto">
          <a:xfrm>
            <a:off x="3119438" y="4032250"/>
            <a:ext cx="2997200" cy="419100"/>
          </a:xfrm>
          <a:prstGeom prst="roundRect">
            <a:avLst>
              <a:gd name="adj" fmla="val 24750"/>
            </a:avLst>
          </a:prstGeom>
          <a:solidFill>
            <a:srgbClr val="0070AD"/>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600" smtClean="0">
                <a:solidFill>
                  <a:srgbClr val="FFFFFF"/>
                </a:solidFill>
                <a:ea typeface="ＭＳ Ｐゴシック" pitchFamily="-106" charset="-128"/>
              </a:rPr>
              <a:t>just </a:t>
            </a:r>
            <a:r>
              <a:rPr lang="en-GB" sz="2000" smtClean="0">
                <a:solidFill>
                  <a:srgbClr val="FFFFFF"/>
                </a:solidFill>
                <a:ea typeface="ＭＳ Ｐゴシック" pitchFamily="-106" charset="-128"/>
              </a:rPr>
              <a:t>conditions</a:t>
            </a:r>
            <a:r>
              <a:rPr lang="en-GB" smtClean="0">
                <a:solidFill>
                  <a:srgbClr val="FFFFFF"/>
                </a:solidFill>
                <a:ea typeface="ＭＳ Ｐゴシック" pitchFamily="-106" charset="-128"/>
              </a:rPr>
              <a:t> </a:t>
            </a:r>
            <a:r>
              <a:rPr lang="en-GB" sz="1600" smtClean="0">
                <a:solidFill>
                  <a:srgbClr val="FFFFFF"/>
                </a:solidFill>
                <a:ea typeface="ＭＳ Ｐゴシック" pitchFamily="-106" charset="-128"/>
              </a:rPr>
              <a:t>at work</a:t>
            </a:r>
          </a:p>
        </p:txBody>
      </p:sp>
      <p:sp>
        <p:nvSpPr>
          <p:cNvPr id="11" name="Rounded Rectangle 10"/>
          <p:cNvSpPr>
            <a:spLocks noChangeArrowheads="1"/>
          </p:cNvSpPr>
          <p:nvPr/>
        </p:nvSpPr>
        <p:spPr bwMode="auto">
          <a:xfrm>
            <a:off x="3186113" y="4581525"/>
            <a:ext cx="2573337" cy="422275"/>
          </a:xfrm>
          <a:prstGeom prst="roundRect">
            <a:avLst>
              <a:gd name="adj" fmla="val 22681"/>
            </a:avLst>
          </a:prstGeom>
          <a:solidFill>
            <a:srgbClr val="0070AD"/>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600" smtClean="0">
                <a:solidFill>
                  <a:srgbClr val="FFFFFF"/>
                </a:solidFill>
                <a:ea typeface="ＭＳ Ｐゴシック" pitchFamily="-106" charset="-128"/>
              </a:rPr>
              <a:t>join a</a:t>
            </a:r>
            <a:r>
              <a:rPr lang="en-GB" smtClean="0">
                <a:solidFill>
                  <a:srgbClr val="FFFFFF"/>
                </a:solidFill>
                <a:ea typeface="ＭＳ Ｐゴシック" pitchFamily="-106" charset="-128"/>
              </a:rPr>
              <a:t> trade union</a:t>
            </a:r>
          </a:p>
        </p:txBody>
      </p:sp>
      <p:sp>
        <p:nvSpPr>
          <p:cNvPr id="12" name="Rounded Rectangle 11"/>
          <p:cNvSpPr>
            <a:spLocks noChangeArrowheads="1"/>
          </p:cNvSpPr>
          <p:nvPr/>
        </p:nvSpPr>
        <p:spPr bwMode="auto">
          <a:xfrm>
            <a:off x="441325" y="5153025"/>
            <a:ext cx="1349375" cy="409575"/>
          </a:xfrm>
          <a:prstGeom prst="roundRect">
            <a:avLst>
              <a:gd name="adj" fmla="val 26630"/>
            </a:avLst>
          </a:prstGeom>
          <a:solidFill>
            <a:srgbClr val="BA111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GB" sz="1600" smtClean="0">
                <a:solidFill>
                  <a:srgbClr val="FFFFFF"/>
                </a:solidFill>
                <a:ea typeface="ＭＳ Ｐゴシック" pitchFamily="-106" charset="-128"/>
              </a:rPr>
              <a:t>education</a:t>
            </a:r>
            <a:endParaRPr lang="en-US" sz="1600" smtClean="0">
              <a:solidFill>
                <a:srgbClr val="FFFFFF"/>
              </a:solidFill>
              <a:ea typeface="ＭＳ Ｐゴシック" pitchFamily="-106" charset="-128"/>
            </a:endParaRPr>
          </a:p>
        </p:txBody>
      </p:sp>
      <p:sp>
        <p:nvSpPr>
          <p:cNvPr id="13" name="Rounded Rectangle 12"/>
          <p:cNvSpPr>
            <a:spLocks noChangeArrowheads="1"/>
          </p:cNvSpPr>
          <p:nvPr/>
        </p:nvSpPr>
        <p:spPr bwMode="auto">
          <a:xfrm>
            <a:off x="750888" y="5689601"/>
            <a:ext cx="3088481" cy="585788"/>
          </a:xfrm>
          <a:prstGeom prst="roundRect">
            <a:avLst>
              <a:gd name="adj" fmla="val 12824"/>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2400" dirty="0" smtClean="0">
                <a:solidFill>
                  <a:srgbClr val="FFFFFF"/>
                </a:solidFill>
                <a:ea typeface="ＭＳ Ｐゴシック" pitchFamily="-106" charset="-128"/>
              </a:rPr>
              <a:t>participate in </a:t>
            </a:r>
            <a:br>
              <a:rPr lang="en-GB" sz="2400" dirty="0" smtClean="0">
                <a:solidFill>
                  <a:srgbClr val="FFFFFF"/>
                </a:solidFill>
                <a:ea typeface="ＭＳ Ｐゴシック" pitchFamily="-106" charset="-128"/>
              </a:rPr>
            </a:br>
            <a:r>
              <a:rPr lang="en-GB" sz="2400" dirty="0" smtClean="0">
                <a:solidFill>
                  <a:srgbClr val="FFFFFF"/>
                </a:solidFill>
                <a:ea typeface="ＭＳ Ｐゴシック" pitchFamily="-106" charset="-128"/>
              </a:rPr>
              <a:t>cultural life</a:t>
            </a:r>
          </a:p>
        </p:txBody>
      </p:sp>
      <p:sp>
        <p:nvSpPr>
          <p:cNvPr id="14" name="Rounded Rectangle 13"/>
          <p:cNvSpPr>
            <a:spLocks noChangeArrowheads="1"/>
          </p:cNvSpPr>
          <p:nvPr/>
        </p:nvSpPr>
        <p:spPr bwMode="auto">
          <a:xfrm>
            <a:off x="5905500" y="2026957"/>
            <a:ext cx="2587625" cy="461962"/>
          </a:xfrm>
          <a:prstGeom prst="roundRect">
            <a:avLst>
              <a:gd name="adj" fmla="val 22116"/>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GB" sz="1600" dirty="0" smtClean="0">
                <a:solidFill>
                  <a:srgbClr val="FFFFFF"/>
                </a:solidFill>
                <a:ea typeface="ＭＳ Ｐゴシック" pitchFamily="-106" charset="-128"/>
              </a:rPr>
              <a:t>marry</a:t>
            </a:r>
            <a:r>
              <a:rPr lang="en-GB" sz="1400" dirty="0" smtClean="0">
                <a:solidFill>
                  <a:srgbClr val="FFFFFF"/>
                </a:solidFill>
                <a:ea typeface="ＭＳ Ｐゴシック" pitchFamily="-106" charset="-128"/>
              </a:rPr>
              <a:t> and start a family </a:t>
            </a:r>
            <a:endParaRPr lang="en-GB" sz="1400" b="1" dirty="0" smtClean="0">
              <a:solidFill>
                <a:srgbClr val="FFFFFF"/>
              </a:solidFill>
              <a:ea typeface="ＭＳ Ｐゴシック" pitchFamily="-106" charset="-128"/>
            </a:endParaRPr>
          </a:p>
          <a:p>
            <a:pPr algn="ctr" eaLnBrk="0" fontAlgn="base" hangingPunct="0">
              <a:spcBef>
                <a:spcPct val="0"/>
              </a:spcBef>
              <a:spcAft>
                <a:spcPct val="0"/>
              </a:spcAft>
            </a:pPr>
            <a:endParaRPr lang="en-US" sz="1400" dirty="0" smtClean="0">
              <a:solidFill>
                <a:srgbClr val="003F47"/>
              </a:solidFill>
              <a:ea typeface="ＭＳ Ｐゴシック" pitchFamily="-106" charset="-128"/>
            </a:endParaRPr>
          </a:p>
        </p:txBody>
      </p:sp>
      <p:sp>
        <p:nvSpPr>
          <p:cNvPr id="15" name="Rounded Rectangle 14"/>
          <p:cNvSpPr>
            <a:spLocks noChangeArrowheads="1"/>
          </p:cNvSpPr>
          <p:nvPr/>
        </p:nvSpPr>
        <p:spPr bwMode="auto">
          <a:xfrm>
            <a:off x="6156325" y="2563813"/>
            <a:ext cx="1984375" cy="511175"/>
          </a:xfrm>
          <a:prstGeom prst="roundRect">
            <a:avLst>
              <a:gd name="adj" fmla="val 21634"/>
            </a:avLst>
          </a:prstGeom>
          <a:solidFill>
            <a:srgbClr val="1633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0" fontAlgn="base" hangingPunct="0">
              <a:spcBef>
                <a:spcPct val="0"/>
              </a:spcBef>
              <a:spcAft>
                <a:spcPct val="0"/>
              </a:spcAft>
            </a:pPr>
            <a:r>
              <a:rPr lang="en-GB" dirty="0" smtClean="0">
                <a:solidFill>
                  <a:srgbClr val="FFFFFF"/>
                </a:solidFill>
                <a:ea typeface="ＭＳ Ｐゴシック" pitchFamily="-106" charset="-128"/>
              </a:rPr>
              <a:t>own</a:t>
            </a:r>
            <a:r>
              <a:rPr lang="en-GB" sz="1400" dirty="0" smtClean="0">
                <a:solidFill>
                  <a:srgbClr val="FFFFFF"/>
                </a:solidFill>
                <a:ea typeface="ＭＳ Ｐゴシック" pitchFamily="-106" charset="-128"/>
              </a:rPr>
              <a:t> property</a:t>
            </a:r>
          </a:p>
        </p:txBody>
      </p:sp>
      <p:sp>
        <p:nvSpPr>
          <p:cNvPr id="16" name="Rounded Rectangle 15"/>
          <p:cNvSpPr>
            <a:spLocks noChangeArrowheads="1"/>
          </p:cNvSpPr>
          <p:nvPr/>
        </p:nvSpPr>
        <p:spPr bwMode="auto">
          <a:xfrm>
            <a:off x="5915025" y="4548188"/>
            <a:ext cx="2886075" cy="1014412"/>
          </a:xfrm>
          <a:prstGeom prst="roundRect">
            <a:avLst>
              <a:gd name="adj" fmla="val 12310"/>
            </a:avLst>
          </a:prstGeom>
          <a:solidFill>
            <a:srgbClr val="16336E"/>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400" smtClean="0">
                <a:solidFill>
                  <a:srgbClr val="FFFFFF"/>
                </a:solidFill>
                <a:ea typeface="ＭＳ Ｐゴシック" pitchFamily="-106" charset="-128"/>
              </a:rPr>
              <a:t>protection of privacy, family, home, correspondence and </a:t>
            </a:r>
            <a:r>
              <a:rPr lang="en-GB" sz="2000" smtClean="0">
                <a:solidFill>
                  <a:srgbClr val="FFFFFF"/>
                </a:solidFill>
                <a:ea typeface="ＭＳ Ｐゴシック" pitchFamily="-106" charset="-128"/>
              </a:rPr>
              <a:t>reputation</a:t>
            </a:r>
          </a:p>
        </p:txBody>
      </p:sp>
      <p:sp>
        <p:nvSpPr>
          <p:cNvPr id="17" name="Rounded Rectangle 16"/>
          <p:cNvSpPr>
            <a:spLocks noChangeArrowheads="1"/>
          </p:cNvSpPr>
          <p:nvPr/>
        </p:nvSpPr>
        <p:spPr bwMode="auto">
          <a:xfrm>
            <a:off x="4160838" y="5691188"/>
            <a:ext cx="2338387" cy="584200"/>
          </a:xfrm>
          <a:prstGeom prst="roundRect">
            <a:avLst>
              <a:gd name="adj" fmla="val 16667"/>
            </a:avLst>
          </a:prstGeom>
          <a:solidFill>
            <a:srgbClr val="860474"/>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2400" smtClean="0">
                <a:solidFill>
                  <a:srgbClr val="FFFFFF"/>
                </a:solidFill>
                <a:ea typeface="ＭＳ Ｐゴシック" pitchFamily="-106" charset="-128"/>
              </a:rPr>
              <a:t>a nationality</a:t>
            </a:r>
          </a:p>
        </p:txBody>
      </p:sp>
      <p:sp>
        <p:nvSpPr>
          <p:cNvPr id="18" name="Rounded Rectangle 17"/>
          <p:cNvSpPr>
            <a:spLocks noChangeArrowheads="1"/>
          </p:cNvSpPr>
          <p:nvPr/>
        </p:nvSpPr>
        <p:spPr bwMode="auto">
          <a:xfrm>
            <a:off x="692150" y="2006600"/>
            <a:ext cx="2228850" cy="622300"/>
          </a:xfrm>
          <a:prstGeom prst="roundRect">
            <a:avLst>
              <a:gd name="adj" fmla="val 16667"/>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400" smtClean="0">
                <a:solidFill>
                  <a:srgbClr val="FFFFFF"/>
                </a:solidFill>
                <a:ea typeface="ＭＳ Ｐゴシック" pitchFamily="-106" charset="-128"/>
              </a:rPr>
              <a:t>take part in </a:t>
            </a:r>
            <a:r>
              <a:rPr lang="en-GB" sz="2000" smtClean="0">
                <a:solidFill>
                  <a:srgbClr val="FFFFFF"/>
                </a:solidFill>
                <a:ea typeface="ＭＳ Ｐゴシック" pitchFamily="-106" charset="-128"/>
              </a:rPr>
              <a:t>government </a:t>
            </a:r>
          </a:p>
        </p:txBody>
      </p:sp>
      <p:sp>
        <p:nvSpPr>
          <p:cNvPr id="19" name="Rounded Rectangle 18"/>
          <p:cNvSpPr>
            <a:spLocks noChangeArrowheads="1"/>
          </p:cNvSpPr>
          <p:nvPr/>
        </p:nvSpPr>
        <p:spPr bwMode="auto">
          <a:xfrm>
            <a:off x="4084637" y="1358900"/>
            <a:ext cx="3660775" cy="638175"/>
          </a:xfrm>
          <a:prstGeom prst="roundRect">
            <a:avLst>
              <a:gd name="adj" fmla="val 16667"/>
            </a:avLst>
          </a:prstGeom>
          <a:solidFill>
            <a:srgbClr val="16336E"/>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2800" smtClean="0">
                <a:solidFill>
                  <a:srgbClr val="FFFFFF"/>
                </a:solidFill>
                <a:ea typeface="ＭＳ Ｐゴシック" pitchFamily="-106" charset="-128"/>
              </a:rPr>
              <a:t>rest and leisure </a:t>
            </a:r>
          </a:p>
        </p:txBody>
      </p:sp>
      <p:sp>
        <p:nvSpPr>
          <p:cNvPr id="20" name="Rounded Rectangle 19"/>
          <p:cNvSpPr>
            <a:spLocks noChangeArrowheads="1"/>
          </p:cNvSpPr>
          <p:nvPr/>
        </p:nvSpPr>
        <p:spPr bwMode="auto">
          <a:xfrm>
            <a:off x="1938338" y="5154613"/>
            <a:ext cx="3802062" cy="411162"/>
          </a:xfrm>
          <a:prstGeom prst="roundRect">
            <a:avLst>
              <a:gd name="adj" fmla="val 33111"/>
            </a:avLst>
          </a:prstGeom>
          <a:solidFill>
            <a:srgbClr val="16336E"/>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600" smtClean="0">
                <a:solidFill>
                  <a:srgbClr val="FFFFFF"/>
                </a:solidFill>
                <a:ea typeface="ＭＳ Ｐゴシック" pitchFamily="-106" charset="-128"/>
              </a:rPr>
              <a:t>asylum</a:t>
            </a:r>
            <a:r>
              <a:rPr lang="en-GB" sz="1400" smtClean="0">
                <a:solidFill>
                  <a:srgbClr val="FFFFFF"/>
                </a:solidFill>
                <a:ea typeface="ＭＳ Ｐゴシック" pitchFamily="-106" charset="-128"/>
              </a:rPr>
              <a:t> from persecution </a:t>
            </a:r>
          </a:p>
        </p:txBody>
      </p:sp>
      <p:sp>
        <p:nvSpPr>
          <p:cNvPr id="21" name="Rounded Rectangle 20"/>
          <p:cNvSpPr>
            <a:spLocks noChangeArrowheads="1"/>
          </p:cNvSpPr>
          <p:nvPr/>
        </p:nvSpPr>
        <p:spPr bwMode="auto">
          <a:xfrm>
            <a:off x="349250" y="2740025"/>
            <a:ext cx="2457450" cy="622300"/>
          </a:xfrm>
          <a:prstGeom prst="roundRect">
            <a:avLst>
              <a:gd name="adj" fmla="val 16667"/>
            </a:avLst>
          </a:prstGeom>
          <a:solidFill>
            <a:srgbClr val="24569A"/>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400" smtClean="0">
                <a:solidFill>
                  <a:srgbClr val="FFFFFF"/>
                </a:solidFill>
                <a:ea typeface="ＭＳ Ｐゴシック" pitchFamily="-106" charset="-128"/>
              </a:rPr>
              <a:t>be presumed </a:t>
            </a:r>
            <a:r>
              <a:rPr lang="en-GB" smtClean="0">
                <a:solidFill>
                  <a:srgbClr val="FFFFFF"/>
                </a:solidFill>
                <a:ea typeface="ＭＳ Ｐゴシック" pitchFamily="-106" charset="-128"/>
              </a:rPr>
              <a:t>innocent</a:t>
            </a:r>
            <a:r>
              <a:rPr lang="en-GB" sz="1400" smtClean="0">
                <a:solidFill>
                  <a:srgbClr val="FFFFFF"/>
                </a:solidFill>
                <a:ea typeface="ＭＳ Ｐゴシック" pitchFamily="-106" charset="-128"/>
              </a:rPr>
              <a:t> </a:t>
            </a:r>
            <a:br>
              <a:rPr lang="en-GB" sz="1400" smtClean="0">
                <a:solidFill>
                  <a:srgbClr val="FFFFFF"/>
                </a:solidFill>
                <a:ea typeface="ＭＳ Ｐゴシック" pitchFamily="-106" charset="-128"/>
              </a:rPr>
            </a:br>
            <a:r>
              <a:rPr lang="en-GB" sz="1400" smtClean="0">
                <a:solidFill>
                  <a:srgbClr val="FFFFFF"/>
                </a:solidFill>
                <a:ea typeface="ＭＳ Ｐゴシック" pitchFamily="-106" charset="-128"/>
              </a:rPr>
              <a:t>until proven guilty </a:t>
            </a:r>
          </a:p>
        </p:txBody>
      </p:sp>
      <p:sp>
        <p:nvSpPr>
          <p:cNvPr id="22" name="Rounded Rectangle 21"/>
          <p:cNvSpPr>
            <a:spLocks noChangeArrowheads="1"/>
          </p:cNvSpPr>
          <p:nvPr/>
        </p:nvSpPr>
        <p:spPr bwMode="auto">
          <a:xfrm>
            <a:off x="6451600" y="3214688"/>
            <a:ext cx="1914525" cy="1169987"/>
          </a:xfrm>
          <a:prstGeom prst="roundRect">
            <a:avLst>
              <a:gd name="adj" fmla="val 8704"/>
            </a:avLst>
          </a:prstGeom>
          <a:solidFill>
            <a:srgbClr val="BA1113"/>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2000" smtClean="0">
                <a:solidFill>
                  <a:srgbClr val="FFFFFF"/>
                </a:solidFill>
                <a:ea typeface="ＭＳ Ｐゴシック" pitchFamily="-106" charset="-128"/>
              </a:rPr>
              <a:t>an adequate standard of living </a:t>
            </a:r>
          </a:p>
        </p:txBody>
      </p:sp>
      <p:sp>
        <p:nvSpPr>
          <p:cNvPr id="23" name="Rounded Rectangle 22"/>
          <p:cNvSpPr>
            <a:spLocks noChangeArrowheads="1"/>
          </p:cNvSpPr>
          <p:nvPr/>
        </p:nvSpPr>
        <p:spPr bwMode="auto">
          <a:xfrm>
            <a:off x="3079750" y="1997075"/>
            <a:ext cx="2659063" cy="733425"/>
          </a:xfrm>
          <a:prstGeom prst="roundRect">
            <a:avLst>
              <a:gd name="adj" fmla="val 14356"/>
            </a:avLst>
          </a:prstGeom>
          <a:solidFill>
            <a:srgbClr val="135058"/>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fontAlgn="base" hangingPunct="0">
              <a:spcBef>
                <a:spcPct val="0"/>
              </a:spcBef>
              <a:spcAft>
                <a:spcPct val="0"/>
              </a:spcAft>
            </a:pPr>
            <a:r>
              <a:rPr lang="en-GB" sz="1400" smtClean="0">
                <a:solidFill>
                  <a:srgbClr val="FFFFFF"/>
                </a:solidFill>
                <a:ea typeface="ＭＳ Ｐゴシック" pitchFamily="-106" charset="-128"/>
              </a:rPr>
              <a:t>access public service and </a:t>
            </a:r>
            <a:r>
              <a:rPr lang="en-GB" sz="2000" smtClean="0">
                <a:solidFill>
                  <a:srgbClr val="FFFFFF"/>
                </a:solidFill>
                <a:ea typeface="ＭＳ Ｐゴシック" pitchFamily="-106" charset="-128"/>
              </a:rPr>
              <a:t>social security </a:t>
            </a:r>
          </a:p>
        </p:txBody>
      </p:sp>
    </p:spTree>
    <p:extLst>
      <p:ext uri="{BB962C8B-B14F-4D97-AF65-F5344CB8AC3E}">
        <p14:creationId xmlns:p14="http://schemas.microsoft.com/office/powerpoint/2010/main" val="3541700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0"/>
                                        <p:tgtEl>
                                          <p:spTgt spid="3"/>
                                        </p:tgtEl>
                                      </p:cBhvr>
                                    </p:animEffect>
                                  </p:childTnLst>
                                </p:cTn>
                              </p:par>
                            </p:childTnLst>
                          </p:cTn>
                        </p:par>
                        <p:par>
                          <p:cTn id="12" fill="hold">
                            <p:stCondLst>
                              <p:cond delay="8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3000"/>
                                        <p:tgtEl>
                                          <p:spTgt spid="4"/>
                                        </p:tgtEl>
                                      </p:cBhvr>
                                    </p:animEffect>
                                  </p:childTnLst>
                                </p:cTn>
                              </p:par>
                            </p:childTnLst>
                          </p:cTn>
                        </p:par>
                        <p:par>
                          <p:cTn id="16" fill="hold">
                            <p:stCondLst>
                              <p:cond delay="11000"/>
                            </p:stCondLst>
                            <p:childTnLst>
                              <p:par>
                                <p:cTn id="17" presetID="10"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3000"/>
                                        <p:tgtEl>
                                          <p:spTgt spid="5"/>
                                        </p:tgtEl>
                                      </p:cBhvr>
                                    </p:animEffect>
                                  </p:childTnLst>
                                </p:cTn>
                              </p:par>
                            </p:childTnLst>
                          </p:cTn>
                        </p:par>
                        <p:par>
                          <p:cTn id="20" fill="hold">
                            <p:stCondLst>
                              <p:cond delay="14000"/>
                            </p:stCondLst>
                            <p:childTnLst>
                              <p:par>
                                <p:cTn id="21" presetID="10" presetClass="entr" presetSubtype="0"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3000"/>
                                        <p:tgtEl>
                                          <p:spTgt spid="6"/>
                                        </p:tgtEl>
                                      </p:cBhvr>
                                    </p:animEffect>
                                  </p:childTnLst>
                                </p:cTn>
                              </p:par>
                            </p:childTnLst>
                          </p:cTn>
                        </p:par>
                        <p:par>
                          <p:cTn id="24" fill="hold">
                            <p:stCondLst>
                              <p:cond delay="17000"/>
                            </p:stCondLst>
                            <p:childTnLst>
                              <p:par>
                                <p:cTn id="25" presetID="10"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3000"/>
                                        <p:tgtEl>
                                          <p:spTgt spid="7"/>
                                        </p:tgtEl>
                                      </p:cBhvr>
                                    </p:animEffect>
                                  </p:childTnLst>
                                </p:cTn>
                              </p:par>
                            </p:childTnLst>
                          </p:cTn>
                        </p:par>
                        <p:par>
                          <p:cTn id="28" fill="hold">
                            <p:stCondLst>
                              <p:cond delay="20000"/>
                            </p:stCondLst>
                            <p:childTnLst>
                              <p:par>
                                <p:cTn id="29" presetID="10" presetClass="entr" presetSubtype="0"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3000"/>
                                        <p:tgtEl>
                                          <p:spTgt spid="8"/>
                                        </p:tgtEl>
                                      </p:cBhvr>
                                    </p:animEffect>
                                  </p:childTnLst>
                                </p:cTn>
                              </p:par>
                            </p:childTnLst>
                          </p:cTn>
                        </p:par>
                        <p:par>
                          <p:cTn id="32" fill="hold">
                            <p:stCondLst>
                              <p:cond delay="23000"/>
                            </p:stCondLst>
                            <p:childTnLst>
                              <p:par>
                                <p:cTn id="33" presetID="10"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3000"/>
                                        <p:tgtEl>
                                          <p:spTgt spid="9"/>
                                        </p:tgtEl>
                                      </p:cBhvr>
                                    </p:animEffect>
                                  </p:childTnLst>
                                </p:cTn>
                              </p:par>
                            </p:childTnLst>
                          </p:cTn>
                        </p:par>
                        <p:par>
                          <p:cTn id="36" fill="hold">
                            <p:stCondLst>
                              <p:cond delay="26000"/>
                            </p:stCondLst>
                            <p:childTnLst>
                              <p:par>
                                <p:cTn id="37" presetID="10" presetClass="entr" presetSubtype="0"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3000"/>
                                        <p:tgtEl>
                                          <p:spTgt spid="10"/>
                                        </p:tgtEl>
                                      </p:cBhvr>
                                    </p:animEffect>
                                  </p:childTnLst>
                                </p:cTn>
                              </p:par>
                            </p:childTnLst>
                          </p:cTn>
                        </p:par>
                        <p:par>
                          <p:cTn id="40" fill="hold">
                            <p:stCondLst>
                              <p:cond delay="29000"/>
                            </p:stCondLst>
                            <p:childTnLst>
                              <p:par>
                                <p:cTn id="41" presetID="10" presetClass="entr" presetSubtype="0" fill="hold" grpId="0" nodeType="after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3000"/>
                                        <p:tgtEl>
                                          <p:spTgt spid="11"/>
                                        </p:tgtEl>
                                      </p:cBhvr>
                                    </p:animEffect>
                                  </p:childTnLst>
                                </p:cTn>
                              </p:par>
                            </p:childTnLst>
                          </p:cTn>
                        </p:par>
                        <p:par>
                          <p:cTn id="44" fill="hold">
                            <p:stCondLst>
                              <p:cond delay="32000"/>
                            </p:stCondLst>
                            <p:childTnLst>
                              <p:par>
                                <p:cTn id="45" presetID="10" presetClass="entr" presetSubtype="0" fill="hold" grpId="0"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3000"/>
                                        <p:tgtEl>
                                          <p:spTgt spid="12"/>
                                        </p:tgtEl>
                                      </p:cBhvr>
                                    </p:animEffect>
                                  </p:childTnLst>
                                </p:cTn>
                              </p:par>
                            </p:childTnLst>
                          </p:cTn>
                        </p:par>
                        <p:par>
                          <p:cTn id="48" fill="hold">
                            <p:stCondLst>
                              <p:cond delay="35000"/>
                            </p:stCondLst>
                            <p:childTnLst>
                              <p:par>
                                <p:cTn id="49" presetID="10"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3000"/>
                                        <p:tgtEl>
                                          <p:spTgt spid="13"/>
                                        </p:tgtEl>
                                      </p:cBhvr>
                                    </p:animEffect>
                                  </p:childTnLst>
                                </p:cTn>
                              </p:par>
                            </p:childTnLst>
                          </p:cTn>
                        </p:par>
                        <p:par>
                          <p:cTn id="52" fill="hold">
                            <p:stCondLst>
                              <p:cond delay="38000"/>
                            </p:stCondLst>
                            <p:childTnLst>
                              <p:par>
                                <p:cTn id="53" presetID="10" presetClass="entr" presetSubtype="0" fill="hold" grpId="0"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3000"/>
                                        <p:tgtEl>
                                          <p:spTgt spid="14"/>
                                        </p:tgtEl>
                                      </p:cBhvr>
                                    </p:animEffect>
                                  </p:childTnLst>
                                </p:cTn>
                              </p:par>
                            </p:childTnLst>
                          </p:cTn>
                        </p:par>
                        <p:par>
                          <p:cTn id="56" fill="hold">
                            <p:stCondLst>
                              <p:cond delay="41000"/>
                            </p:stCondLst>
                            <p:childTnLst>
                              <p:par>
                                <p:cTn id="57" presetID="10" presetClass="entr" presetSubtype="0" fill="hold" grpId="0" nodeType="after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3000"/>
                                        <p:tgtEl>
                                          <p:spTgt spid="15"/>
                                        </p:tgtEl>
                                      </p:cBhvr>
                                    </p:animEffect>
                                  </p:childTnLst>
                                </p:cTn>
                              </p:par>
                            </p:childTnLst>
                          </p:cTn>
                        </p:par>
                        <p:par>
                          <p:cTn id="60" fill="hold">
                            <p:stCondLst>
                              <p:cond delay="44000"/>
                            </p:stCondLst>
                            <p:childTnLst>
                              <p:par>
                                <p:cTn id="61" presetID="10" presetClass="entr" presetSubtype="0" fill="hold" grpId="0"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3000"/>
                                        <p:tgtEl>
                                          <p:spTgt spid="16"/>
                                        </p:tgtEl>
                                      </p:cBhvr>
                                    </p:animEffect>
                                  </p:childTnLst>
                                </p:cTn>
                              </p:par>
                            </p:childTnLst>
                          </p:cTn>
                        </p:par>
                        <p:par>
                          <p:cTn id="64" fill="hold">
                            <p:stCondLst>
                              <p:cond delay="47000"/>
                            </p:stCondLst>
                            <p:childTnLst>
                              <p:par>
                                <p:cTn id="65" presetID="10" presetClass="entr" presetSubtype="0" fill="hold" grpId="0" nodeType="after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3000"/>
                                        <p:tgtEl>
                                          <p:spTgt spid="17"/>
                                        </p:tgtEl>
                                      </p:cBhvr>
                                    </p:animEffect>
                                  </p:childTnLst>
                                </p:cTn>
                              </p:par>
                            </p:childTnLst>
                          </p:cTn>
                        </p:par>
                        <p:par>
                          <p:cTn id="68" fill="hold">
                            <p:stCondLst>
                              <p:cond delay="50000"/>
                            </p:stCondLst>
                            <p:childTnLst>
                              <p:par>
                                <p:cTn id="69" presetID="10" presetClass="entr" presetSubtype="0" fill="hold" grpId="0" nodeType="afterEffect">
                                  <p:stCondLst>
                                    <p:cond delay="0"/>
                                  </p:stCondLst>
                                  <p:childTnLst>
                                    <p:set>
                                      <p:cBhvr>
                                        <p:cTn id="70" dur="1" fill="hold">
                                          <p:stCondLst>
                                            <p:cond delay="0"/>
                                          </p:stCondLst>
                                        </p:cTn>
                                        <p:tgtEl>
                                          <p:spTgt spid="18"/>
                                        </p:tgtEl>
                                        <p:attrNameLst>
                                          <p:attrName>style.visibility</p:attrName>
                                        </p:attrNameLst>
                                      </p:cBhvr>
                                      <p:to>
                                        <p:strVal val="visible"/>
                                      </p:to>
                                    </p:set>
                                    <p:animEffect transition="in" filter="fade">
                                      <p:cBhvr>
                                        <p:cTn id="71" dur="3000"/>
                                        <p:tgtEl>
                                          <p:spTgt spid="18"/>
                                        </p:tgtEl>
                                      </p:cBhvr>
                                    </p:animEffect>
                                  </p:childTnLst>
                                </p:cTn>
                              </p:par>
                            </p:childTnLst>
                          </p:cTn>
                        </p:par>
                        <p:par>
                          <p:cTn id="72" fill="hold">
                            <p:stCondLst>
                              <p:cond delay="53000"/>
                            </p:stCondLst>
                            <p:childTnLst>
                              <p:par>
                                <p:cTn id="73" presetID="10" presetClass="entr" presetSubtype="0" fill="hold" grpId="0" nodeType="afterEffect">
                                  <p:stCondLst>
                                    <p:cond delay="0"/>
                                  </p:stCondLst>
                                  <p:childTnLst>
                                    <p:set>
                                      <p:cBhvr>
                                        <p:cTn id="74" dur="1" fill="hold">
                                          <p:stCondLst>
                                            <p:cond delay="0"/>
                                          </p:stCondLst>
                                        </p:cTn>
                                        <p:tgtEl>
                                          <p:spTgt spid="19"/>
                                        </p:tgtEl>
                                        <p:attrNameLst>
                                          <p:attrName>style.visibility</p:attrName>
                                        </p:attrNameLst>
                                      </p:cBhvr>
                                      <p:to>
                                        <p:strVal val="visible"/>
                                      </p:to>
                                    </p:set>
                                    <p:animEffect transition="in" filter="fade">
                                      <p:cBhvr>
                                        <p:cTn id="75" dur="3000"/>
                                        <p:tgtEl>
                                          <p:spTgt spid="19"/>
                                        </p:tgtEl>
                                      </p:cBhvr>
                                    </p:animEffect>
                                  </p:childTnLst>
                                </p:cTn>
                              </p:par>
                            </p:childTnLst>
                          </p:cTn>
                        </p:par>
                        <p:par>
                          <p:cTn id="76" fill="hold">
                            <p:stCondLst>
                              <p:cond delay="56000"/>
                            </p:stCondLst>
                            <p:childTnLst>
                              <p:par>
                                <p:cTn id="77" presetID="10" presetClass="entr" presetSubtype="0" fill="hold" grpId="0" nodeType="afterEffect">
                                  <p:stCondLst>
                                    <p:cond delay="0"/>
                                  </p:stCondLst>
                                  <p:childTnLst>
                                    <p:set>
                                      <p:cBhvr>
                                        <p:cTn id="78" dur="1" fill="hold">
                                          <p:stCondLst>
                                            <p:cond delay="0"/>
                                          </p:stCondLst>
                                        </p:cTn>
                                        <p:tgtEl>
                                          <p:spTgt spid="20"/>
                                        </p:tgtEl>
                                        <p:attrNameLst>
                                          <p:attrName>style.visibility</p:attrName>
                                        </p:attrNameLst>
                                      </p:cBhvr>
                                      <p:to>
                                        <p:strVal val="visible"/>
                                      </p:to>
                                    </p:set>
                                    <p:animEffect transition="in" filter="fade">
                                      <p:cBhvr>
                                        <p:cTn id="79" dur="3000"/>
                                        <p:tgtEl>
                                          <p:spTgt spid="20"/>
                                        </p:tgtEl>
                                      </p:cBhvr>
                                    </p:animEffect>
                                  </p:childTnLst>
                                </p:cTn>
                              </p:par>
                            </p:childTnLst>
                          </p:cTn>
                        </p:par>
                        <p:par>
                          <p:cTn id="80" fill="hold">
                            <p:stCondLst>
                              <p:cond delay="59000"/>
                            </p:stCondLst>
                            <p:childTnLst>
                              <p:par>
                                <p:cTn id="81" presetID="10" presetClass="entr" presetSubtype="0" fill="hold" grpId="0" nodeType="after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fade">
                                      <p:cBhvr>
                                        <p:cTn id="83" dur="3000"/>
                                        <p:tgtEl>
                                          <p:spTgt spid="21"/>
                                        </p:tgtEl>
                                      </p:cBhvr>
                                    </p:animEffect>
                                  </p:childTnLst>
                                </p:cTn>
                              </p:par>
                            </p:childTnLst>
                          </p:cTn>
                        </p:par>
                        <p:par>
                          <p:cTn id="84" fill="hold">
                            <p:stCondLst>
                              <p:cond delay="62000"/>
                            </p:stCondLst>
                            <p:childTnLst>
                              <p:par>
                                <p:cTn id="85" presetID="10" presetClass="entr" presetSubtype="0" fill="hold" grpId="0" nodeType="afterEffect">
                                  <p:stCondLst>
                                    <p:cond delay="0"/>
                                  </p:stCondLst>
                                  <p:childTnLst>
                                    <p:set>
                                      <p:cBhvr>
                                        <p:cTn id="86" dur="1" fill="hold">
                                          <p:stCondLst>
                                            <p:cond delay="0"/>
                                          </p:stCondLst>
                                        </p:cTn>
                                        <p:tgtEl>
                                          <p:spTgt spid="22"/>
                                        </p:tgtEl>
                                        <p:attrNameLst>
                                          <p:attrName>style.visibility</p:attrName>
                                        </p:attrNameLst>
                                      </p:cBhvr>
                                      <p:to>
                                        <p:strVal val="visible"/>
                                      </p:to>
                                    </p:set>
                                    <p:animEffect transition="in" filter="fade">
                                      <p:cBhvr>
                                        <p:cTn id="87" dur="3000"/>
                                        <p:tgtEl>
                                          <p:spTgt spid="22"/>
                                        </p:tgtEl>
                                      </p:cBhvr>
                                    </p:animEffect>
                                  </p:childTnLst>
                                </p:cTn>
                              </p:par>
                            </p:childTnLst>
                          </p:cTn>
                        </p:par>
                        <p:par>
                          <p:cTn id="88" fill="hold">
                            <p:stCondLst>
                              <p:cond delay="65000"/>
                            </p:stCondLst>
                            <p:childTnLst>
                              <p:par>
                                <p:cTn id="89" presetID="10" presetClass="entr" presetSubtype="0" fill="hold" grpId="0" nodeType="afterEffect">
                                  <p:stCondLst>
                                    <p:cond delay="0"/>
                                  </p:stCondLst>
                                  <p:childTnLst>
                                    <p:set>
                                      <p:cBhvr>
                                        <p:cTn id="90" dur="1" fill="hold">
                                          <p:stCondLst>
                                            <p:cond delay="0"/>
                                          </p:stCondLst>
                                        </p:cTn>
                                        <p:tgtEl>
                                          <p:spTgt spid="23"/>
                                        </p:tgtEl>
                                        <p:attrNameLst>
                                          <p:attrName>style.visibility</p:attrName>
                                        </p:attrNameLst>
                                      </p:cBhvr>
                                      <p:to>
                                        <p:strVal val="visible"/>
                                      </p:to>
                                    </p:set>
                                    <p:animEffect transition="in" filter="fade">
                                      <p:cBhvr>
                                        <p:cTn id="91" dur="3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ingle Corner Rectangle 19"/>
          <p:cNvSpPr/>
          <p:nvPr/>
        </p:nvSpPr>
        <p:spPr bwMode="auto">
          <a:xfrm rot="10800000">
            <a:off x="8772525" y="0"/>
            <a:ext cx="371475" cy="2924175"/>
          </a:xfrm>
          <a:prstGeom prst="round1Rect">
            <a:avLst/>
          </a:prstGeom>
          <a:solidFill>
            <a:srgbClr val="50B6B3"/>
          </a:solidFill>
          <a:ln w="9525" cap="flat" cmpd="sng" algn="ctr">
            <a:noFill/>
            <a:prstDash val="solid"/>
            <a:round/>
            <a:headEnd type="none" w="med" len="med"/>
            <a:tailEnd type="none" w="med" len="med"/>
          </a:ln>
          <a:effectLst/>
        </p:spPr>
        <p:txBody>
          <a:bodyPr/>
          <a:lstStyle/>
          <a:p>
            <a:pPr>
              <a:defRPr/>
            </a:pPr>
            <a:endParaRPr lang="en-GB">
              <a:latin typeface="Arial" pitchFamily="-110" charset="0"/>
              <a:ea typeface="ＭＳ Ｐゴシック" pitchFamily="-110" charset="-128"/>
              <a:cs typeface="ＭＳ Ｐゴシック" pitchFamily="-110" charset="-128"/>
            </a:endParaRPr>
          </a:p>
        </p:txBody>
      </p:sp>
      <p:sp>
        <p:nvSpPr>
          <p:cNvPr id="29699" name="TextBox 20"/>
          <p:cNvSpPr txBox="1">
            <a:spLocks noChangeArrowheads="1"/>
          </p:cNvSpPr>
          <p:nvPr/>
        </p:nvSpPr>
        <p:spPr bwMode="auto">
          <a:xfrm rot="-5400000">
            <a:off x="7650956" y="1477169"/>
            <a:ext cx="26066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106" charset="-128"/>
              </a:defRPr>
            </a:lvl1pPr>
            <a:lvl2pPr marL="37931725" indent="-37474525">
              <a:defRPr sz="2400">
                <a:solidFill>
                  <a:schemeClr val="tx1"/>
                </a:solidFill>
                <a:latin typeface="Arial" charset="0"/>
                <a:ea typeface="ＭＳ Ｐゴシック" pitchFamily="-106" charset="-128"/>
              </a:defRPr>
            </a:lvl2pPr>
            <a:lvl3pPr>
              <a:defRPr sz="2400">
                <a:solidFill>
                  <a:schemeClr val="tx1"/>
                </a:solidFill>
                <a:latin typeface="Arial" charset="0"/>
                <a:ea typeface="ＭＳ Ｐゴシック" pitchFamily="-106" charset="-128"/>
              </a:defRPr>
            </a:lvl3pPr>
            <a:lvl4pPr>
              <a:defRPr sz="2400">
                <a:solidFill>
                  <a:schemeClr val="tx1"/>
                </a:solidFill>
                <a:latin typeface="Arial" charset="0"/>
                <a:ea typeface="ＭＳ Ｐゴシック" pitchFamily="-106" charset="-128"/>
              </a:defRPr>
            </a:lvl4pPr>
            <a:lvl5pPr>
              <a:defRPr sz="2400">
                <a:solidFill>
                  <a:schemeClr val="tx1"/>
                </a:solidFill>
                <a:latin typeface="Arial" charset="0"/>
                <a:ea typeface="ＭＳ Ｐゴシック" pitchFamily="-106" charset="-128"/>
              </a:defRPr>
            </a:lvl5pPr>
            <a:lvl6pPr marL="457200" eaLnBrk="0" fontAlgn="base" hangingPunct="0">
              <a:spcBef>
                <a:spcPct val="0"/>
              </a:spcBef>
              <a:spcAft>
                <a:spcPct val="0"/>
              </a:spcAft>
              <a:defRPr sz="2400">
                <a:solidFill>
                  <a:schemeClr val="tx1"/>
                </a:solidFill>
                <a:latin typeface="Arial" charset="0"/>
                <a:ea typeface="ＭＳ Ｐゴシック" pitchFamily="-106" charset="-128"/>
              </a:defRPr>
            </a:lvl6pPr>
            <a:lvl7pPr marL="914400" eaLnBrk="0" fontAlgn="base" hangingPunct="0">
              <a:spcBef>
                <a:spcPct val="0"/>
              </a:spcBef>
              <a:spcAft>
                <a:spcPct val="0"/>
              </a:spcAft>
              <a:defRPr sz="2400">
                <a:solidFill>
                  <a:schemeClr val="tx1"/>
                </a:solidFill>
                <a:latin typeface="Arial" charset="0"/>
                <a:ea typeface="ＭＳ Ｐゴシック" pitchFamily="-106" charset="-128"/>
              </a:defRPr>
            </a:lvl7pPr>
            <a:lvl8pPr marL="1371600" eaLnBrk="0" fontAlgn="base" hangingPunct="0">
              <a:spcBef>
                <a:spcPct val="0"/>
              </a:spcBef>
              <a:spcAft>
                <a:spcPct val="0"/>
              </a:spcAft>
              <a:defRPr sz="2400">
                <a:solidFill>
                  <a:schemeClr val="tx1"/>
                </a:solidFill>
                <a:latin typeface="Arial" charset="0"/>
                <a:ea typeface="ＭＳ Ｐゴシック" pitchFamily="-106" charset="-128"/>
              </a:defRPr>
            </a:lvl8pPr>
            <a:lvl9pPr marL="1828800" eaLnBrk="0" fontAlgn="base" hangingPunct="0">
              <a:spcBef>
                <a:spcPct val="0"/>
              </a:spcBef>
              <a:spcAft>
                <a:spcPct val="0"/>
              </a:spcAft>
              <a:defRPr sz="2400">
                <a:solidFill>
                  <a:schemeClr val="tx1"/>
                </a:solidFill>
                <a:latin typeface="Arial" charset="0"/>
                <a:ea typeface="ＭＳ Ｐゴシック" pitchFamily="-106" charset="-128"/>
              </a:defRPr>
            </a:lvl9pPr>
          </a:lstStyle>
          <a:p>
            <a:pPr algn="l"/>
            <a:r>
              <a:rPr lang="en-US" sz="1200" b="1">
                <a:solidFill>
                  <a:schemeClr val="bg1"/>
                </a:solidFill>
                <a:latin typeface="Verdana" pitchFamily="34" charset="0"/>
              </a:rPr>
              <a:t>Section 1  The Declaration</a:t>
            </a:r>
          </a:p>
        </p:txBody>
      </p:sp>
      <p:sp>
        <p:nvSpPr>
          <p:cNvPr id="29700" name="TextBox 21"/>
          <p:cNvSpPr txBox="1">
            <a:spLocks noChangeArrowheads="1"/>
          </p:cNvSpPr>
          <p:nvPr/>
        </p:nvSpPr>
        <p:spPr bwMode="auto">
          <a:xfrm rot="-5400000">
            <a:off x="8654257" y="213519"/>
            <a:ext cx="5969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106" charset="-128"/>
              </a:defRPr>
            </a:lvl1pPr>
            <a:lvl2pPr marL="37931725" indent="-37474525">
              <a:defRPr sz="2400">
                <a:solidFill>
                  <a:schemeClr val="tx1"/>
                </a:solidFill>
                <a:latin typeface="Arial" charset="0"/>
                <a:ea typeface="ＭＳ Ｐゴシック" pitchFamily="-106" charset="-128"/>
              </a:defRPr>
            </a:lvl2pPr>
            <a:lvl3pPr>
              <a:defRPr sz="2400">
                <a:solidFill>
                  <a:schemeClr val="tx1"/>
                </a:solidFill>
                <a:latin typeface="Arial" charset="0"/>
                <a:ea typeface="ＭＳ Ｐゴシック" pitchFamily="-106" charset="-128"/>
              </a:defRPr>
            </a:lvl3pPr>
            <a:lvl4pPr>
              <a:defRPr sz="2400">
                <a:solidFill>
                  <a:schemeClr val="tx1"/>
                </a:solidFill>
                <a:latin typeface="Arial" charset="0"/>
                <a:ea typeface="ＭＳ Ｐゴシック" pitchFamily="-106" charset="-128"/>
              </a:defRPr>
            </a:lvl4pPr>
            <a:lvl5pPr>
              <a:defRPr sz="2400">
                <a:solidFill>
                  <a:schemeClr val="tx1"/>
                </a:solidFill>
                <a:latin typeface="Arial" charset="0"/>
                <a:ea typeface="ＭＳ Ｐゴシック" pitchFamily="-106" charset="-128"/>
              </a:defRPr>
            </a:lvl5pPr>
            <a:lvl6pPr marL="457200" eaLnBrk="0" fontAlgn="base" hangingPunct="0">
              <a:spcBef>
                <a:spcPct val="0"/>
              </a:spcBef>
              <a:spcAft>
                <a:spcPct val="0"/>
              </a:spcAft>
              <a:defRPr sz="2400">
                <a:solidFill>
                  <a:schemeClr val="tx1"/>
                </a:solidFill>
                <a:latin typeface="Arial" charset="0"/>
                <a:ea typeface="ＭＳ Ｐゴシック" pitchFamily="-106" charset="-128"/>
              </a:defRPr>
            </a:lvl6pPr>
            <a:lvl7pPr marL="914400" eaLnBrk="0" fontAlgn="base" hangingPunct="0">
              <a:spcBef>
                <a:spcPct val="0"/>
              </a:spcBef>
              <a:spcAft>
                <a:spcPct val="0"/>
              </a:spcAft>
              <a:defRPr sz="2400">
                <a:solidFill>
                  <a:schemeClr val="tx1"/>
                </a:solidFill>
                <a:latin typeface="Arial" charset="0"/>
                <a:ea typeface="ＭＳ Ｐゴシック" pitchFamily="-106" charset="-128"/>
              </a:defRPr>
            </a:lvl7pPr>
            <a:lvl8pPr marL="1371600" eaLnBrk="0" fontAlgn="base" hangingPunct="0">
              <a:spcBef>
                <a:spcPct val="0"/>
              </a:spcBef>
              <a:spcAft>
                <a:spcPct val="0"/>
              </a:spcAft>
              <a:defRPr sz="2400">
                <a:solidFill>
                  <a:schemeClr val="tx1"/>
                </a:solidFill>
                <a:latin typeface="Arial" charset="0"/>
                <a:ea typeface="ＭＳ Ｐゴシック" pitchFamily="-106" charset="-128"/>
              </a:defRPr>
            </a:lvl8pPr>
            <a:lvl9pPr marL="1828800" eaLnBrk="0" fontAlgn="base" hangingPunct="0">
              <a:spcBef>
                <a:spcPct val="0"/>
              </a:spcBef>
              <a:spcAft>
                <a:spcPct val="0"/>
              </a:spcAft>
              <a:defRPr sz="2400">
                <a:solidFill>
                  <a:schemeClr val="tx1"/>
                </a:solidFill>
                <a:latin typeface="Arial" charset="0"/>
                <a:ea typeface="ＭＳ Ｐゴシック" pitchFamily="-106" charset="-128"/>
              </a:defRPr>
            </a:lvl9pPr>
          </a:lstStyle>
          <a:p>
            <a:pPr algn="r"/>
            <a:r>
              <a:rPr lang="en-US" sz="1200" b="1">
                <a:solidFill>
                  <a:schemeClr val="bg1"/>
                </a:solidFill>
                <a:latin typeface="Verdana" pitchFamily="34" charset="0"/>
              </a:rPr>
              <a:t>8</a:t>
            </a:r>
          </a:p>
        </p:txBody>
      </p:sp>
      <p:sp>
        <p:nvSpPr>
          <p:cNvPr id="28674" name="Rounded Rectangle 24"/>
          <p:cNvSpPr>
            <a:spLocks noChangeArrowheads="1"/>
          </p:cNvSpPr>
          <p:nvPr/>
        </p:nvSpPr>
        <p:spPr bwMode="auto">
          <a:xfrm>
            <a:off x="4917753" y="4138473"/>
            <a:ext cx="3260725" cy="1236662"/>
          </a:xfrm>
          <a:prstGeom prst="roundRect">
            <a:avLst>
              <a:gd name="adj" fmla="val 1119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l"/>
            <a:r>
              <a:rPr lang="en-GB" sz="1400" i="1">
                <a:solidFill>
                  <a:schemeClr val="bg1"/>
                </a:solidFill>
                <a:latin typeface="Verdana" pitchFamily="34" charset="0"/>
              </a:rPr>
              <a:t>“Please use your freedom to promote ours.”</a:t>
            </a:r>
          </a:p>
          <a:p>
            <a:pPr algn="l"/>
            <a:r>
              <a:rPr lang="en-GB" sz="1300" b="1">
                <a:solidFill>
                  <a:schemeClr val="bg1"/>
                </a:solidFill>
                <a:latin typeface="Verdana" pitchFamily="34" charset="0"/>
              </a:rPr>
              <a:t>Aung San Suu Kyi</a:t>
            </a:r>
            <a:r>
              <a:rPr lang="en-GB" sz="1300">
                <a:solidFill>
                  <a:schemeClr val="bg1"/>
                </a:solidFill>
                <a:latin typeface="Verdana" pitchFamily="34" charset="0"/>
              </a:rPr>
              <a:t>, </a:t>
            </a:r>
            <a:br>
              <a:rPr lang="en-GB" sz="1300">
                <a:solidFill>
                  <a:schemeClr val="bg1"/>
                </a:solidFill>
                <a:latin typeface="Verdana" pitchFamily="34" charset="0"/>
              </a:rPr>
            </a:br>
            <a:r>
              <a:rPr lang="en-GB" sz="1300">
                <a:solidFill>
                  <a:schemeClr val="bg1"/>
                </a:solidFill>
                <a:latin typeface="Verdana" pitchFamily="34" charset="0"/>
              </a:rPr>
              <a:t>political prisoner</a:t>
            </a:r>
          </a:p>
        </p:txBody>
      </p:sp>
      <p:sp>
        <p:nvSpPr>
          <p:cNvPr id="28675" name="Rounded Rectangle 23"/>
          <p:cNvSpPr>
            <a:spLocks noChangeArrowheads="1"/>
          </p:cNvSpPr>
          <p:nvPr/>
        </p:nvSpPr>
        <p:spPr bwMode="auto">
          <a:xfrm>
            <a:off x="323528" y="4138473"/>
            <a:ext cx="4433888" cy="1236662"/>
          </a:xfrm>
          <a:prstGeom prst="roundRect">
            <a:avLst>
              <a:gd name="adj" fmla="val 11190"/>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144000" rIns="144000" anchor="ctr"/>
          <a:lstStyle/>
          <a:p>
            <a:pPr algn="l"/>
            <a:r>
              <a:rPr lang="en-GB" sz="1400" i="1">
                <a:solidFill>
                  <a:schemeClr val="bg1"/>
                </a:solidFill>
                <a:latin typeface="Verdana" pitchFamily="34" charset="0"/>
              </a:rPr>
              <a:t>“Human rights are not a privilege conferred by government. They are every human being’s entitlement by virtue of his [or her] humanity.” </a:t>
            </a:r>
          </a:p>
          <a:p>
            <a:pPr algn="l"/>
            <a:r>
              <a:rPr lang="en-GB" sz="1300" b="1">
                <a:solidFill>
                  <a:schemeClr val="bg1"/>
                </a:solidFill>
                <a:latin typeface="Verdana" pitchFamily="34" charset="0"/>
              </a:rPr>
              <a:t>Mother Teresa </a:t>
            </a:r>
          </a:p>
        </p:txBody>
      </p:sp>
      <p:sp>
        <p:nvSpPr>
          <p:cNvPr id="28676" name="Rounded Rectangle 22"/>
          <p:cNvSpPr>
            <a:spLocks noChangeArrowheads="1"/>
          </p:cNvSpPr>
          <p:nvPr/>
        </p:nvSpPr>
        <p:spPr bwMode="auto">
          <a:xfrm>
            <a:off x="5908353" y="2758935"/>
            <a:ext cx="2270125" cy="1225550"/>
          </a:xfrm>
          <a:prstGeom prst="roundRect">
            <a:avLst>
              <a:gd name="adj" fmla="val 12523"/>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l"/>
            <a:r>
              <a:rPr lang="en-GB" sz="1400" i="1">
                <a:solidFill>
                  <a:schemeClr val="bg1"/>
                </a:solidFill>
                <a:latin typeface="Verdana" pitchFamily="34" charset="0"/>
              </a:rPr>
              <a:t>“If we all discharge our duties, rights will not be far to seek.”</a:t>
            </a:r>
            <a:endParaRPr lang="en-GB" sz="1400">
              <a:solidFill>
                <a:schemeClr val="bg1"/>
              </a:solidFill>
              <a:latin typeface="Verdana" pitchFamily="34" charset="0"/>
            </a:endParaRPr>
          </a:p>
          <a:p>
            <a:pPr algn="l"/>
            <a:r>
              <a:rPr lang="en-GB" sz="1300" b="1">
                <a:solidFill>
                  <a:schemeClr val="bg1"/>
                </a:solidFill>
                <a:latin typeface="Verdana" pitchFamily="34" charset="0"/>
              </a:rPr>
              <a:t>Mohandas Gandhi </a:t>
            </a:r>
          </a:p>
        </p:txBody>
      </p:sp>
      <p:sp>
        <p:nvSpPr>
          <p:cNvPr id="28677" name="Rounded Rectangle 21"/>
          <p:cNvSpPr>
            <a:spLocks noChangeArrowheads="1"/>
          </p:cNvSpPr>
          <p:nvPr/>
        </p:nvSpPr>
        <p:spPr bwMode="auto">
          <a:xfrm>
            <a:off x="323528" y="2766873"/>
            <a:ext cx="5407025" cy="1217612"/>
          </a:xfrm>
          <a:prstGeom prst="roundRect">
            <a:avLst>
              <a:gd name="adj" fmla="val 1319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l"/>
            <a:r>
              <a:rPr lang="en-GB" sz="1400" i="1">
                <a:solidFill>
                  <a:schemeClr val="bg1"/>
                </a:solidFill>
                <a:latin typeface="Verdana" pitchFamily="34" charset="0"/>
              </a:rPr>
              <a:t>“Commit yourself to the noble struggle for human rights. You will make a greater person of yourself, a greater nation of your country and a finer world to live in.”</a:t>
            </a:r>
            <a:r>
              <a:rPr lang="en-GB" sz="1400">
                <a:solidFill>
                  <a:schemeClr val="bg1"/>
                </a:solidFill>
                <a:latin typeface="Verdana" pitchFamily="34" charset="0"/>
              </a:rPr>
              <a:t> </a:t>
            </a:r>
          </a:p>
          <a:p>
            <a:pPr algn="l"/>
            <a:r>
              <a:rPr lang="en-GB" sz="1300" b="1">
                <a:solidFill>
                  <a:schemeClr val="bg1"/>
                </a:solidFill>
                <a:latin typeface="Verdana" pitchFamily="34" charset="0"/>
              </a:rPr>
              <a:t>Martin Luther King, Jr. </a:t>
            </a:r>
          </a:p>
        </p:txBody>
      </p:sp>
      <p:sp>
        <p:nvSpPr>
          <p:cNvPr id="29705" name="Title 1"/>
          <p:cNvSpPr>
            <a:spLocks noGrp="1"/>
          </p:cNvSpPr>
          <p:nvPr>
            <p:ph type="title"/>
          </p:nvPr>
        </p:nvSpPr>
        <p:spPr>
          <a:xfrm>
            <a:off x="641350" y="1"/>
            <a:ext cx="7851775" cy="1052736"/>
          </a:xfrm>
          <a:noFill/>
          <a:extLst>
            <a:ext uri="{909E8E84-426E-40DD-AFC4-6F175D3DCCD1}">
              <a14:hiddenFill xmlns:a14="http://schemas.microsoft.com/office/drawing/2010/main">
                <a:solidFill>
                  <a:schemeClr val="bg1"/>
                </a:solidFill>
              </a14:hiddenFill>
            </a:ext>
          </a:extLst>
        </p:spPr>
        <p:txBody>
          <a:bodyPr/>
          <a:lstStyle/>
          <a:p>
            <a:r>
              <a:rPr lang="en-US" dirty="0" smtClean="0">
                <a:solidFill>
                  <a:schemeClr val="accent2"/>
                </a:solidFill>
                <a:ea typeface="ヒラギノ角ゴ Pro W3" pitchFamily="-106" charset="-128"/>
              </a:rPr>
              <a:t>Reflection</a:t>
            </a:r>
          </a:p>
        </p:txBody>
      </p:sp>
      <p:sp>
        <p:nvSpPr>
          <p:cNvPr id="29706" name="Rectangle 5"/>
          <p:cNvSpPr>
            <a:spLocks noChangeArrowheads="1"/>
          </p:cNvSpPr>
          <p:nvPr/>
        </p:nvSpPr>
        <p:spPr bwMode="auto">
          <a:xfrm>
            <a:off x="323528" y="2766873"/>
            <a:ext cx="5407025"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l"/>
            <a:endParaRPr lang="en-GB" sz="1300">
              <a:solidFill>
                <a:schemeClr val="bg1"/>
              </a:solidFill>
              <a:latin typeface="Verdana" pitchFamily="34" charset="0"/>
            </a:endParaRPr>
          </a:p>
        </p:txBody>
      </p:sp>
      <p:sp>
        <p:nvSpPr>
          <p:cNvPr id="29707" name="Rectangle 7"/>
          <p:cNvSpPr>
            <a:spLocks noChangeArrowheads="1"/>
          </p:cNvSpPr>
          <p:nvPr/>
        </p:nvSpPr>
        <p:spPr bwMode="auto">
          <a:xfrm>
            <a:off x="323528" y="4144823"/>
            <a:ext cx="4543425"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l"/>
            <a:endParaRPr lang="en-GB" sz="1300">
              <a:solidFill>
                <a:schemeClr val="bg1"/>
              </a:solidFill>
              <a:latin typeface="Verdana" pitchFamily="34" charset="0"/>
            </a:endParaRPr>
          </a:p>
        </p:txBody>
      </p:sp>
      <p:sp>
        <p:nvSpPr>
          <p:cNvPr id="28684" name="Rounded Rectangle 17"/>
          <p:cNvSpPr>
            <a:spLocks noChangeArrowheads="1"/>
          </p:cNvSpPr>
          <p:nvPr/>
        </p:nvSpPr>
        <p:spPr bwMode="auto">
          <a:xfrm>
            <a:off x="323528" y="888860"/>
            <a:ext cx="4408488" cy="1717675"/>
          </a:xfrm>
          <a:prstGeom prst="roundRect">
            <a:avLst>
              <a:gd name="adj" fmla="val 8287"/>
            </a:avLst>
          </a:prstGeom>
          <a:solidFill>
            <a:schemeClr val="accent1"/>
          </a:solidFill>
          <a:ln w="9525">
            <a:solidFill>
              <a:schemeClr val="tx1"/>
            </a:solidFill>
            <a:round/>
            <a:headEnd/>
            <a:tailEnd/>
          </a:ln>
        </p:spPr>
        <p:txBody>
          <a:bodyPr lIns="144000" rIns="144000" anchor="ctr"/>
          <a:lstStyle/>
          <a:p>
            <a:pPr algn="l"/>
            <a:r>
              <a:rPr lang="en-GB" sz="1400" i="1">
                <a:solidFill>
                  <a:schemeClr val="bg1"/>
                </a:solidFill>
                <a:latin typeface="Verdana" pitchFamily="34" charset="0"/>
              </a:rPr>
              <a:t>“The right to development is the measure </a:t>
            </a:r>
            <a:br>
              <a:rPr lang="en-GB" sz="1400" i="1">
                <a:solidFill>
                  <a:schemeClr val="bg1"/>
                </a:solidFill>
                <a:latin typeface="Verdana" pitchFamily="34" charset="0"/>
              </a:rPr>
            </a:br>
            <a:r>
              <a:rPr lang="en-GB" sz="1400" i="1">
                <a:solidFill>
                  <a:schemeClr val="bg1"/>
                </a:solidFill>
                <a:latin typeface="Verdana" pitchFamily="34" charset="0"/>
              </a:rPr>
              <a:t>of all other human rights. That should be our aim: a situation in which all individuals are enabled to maximize their potential, and </a:t>
            </a:r>
            <a:br>
              <a:rPr lang="en-GB" sz="1400" i="1">
                <a:solidFill>
                  <a:schemeClr val="bg1"/>
                </a:solidFill>
                <a:latin typeface="Verdana" pitchFamily="34" charset="0"/>
              </a:rPr>
            </a:br>
            <a:r>
              <a:rPr lang="en-GB" sz="1400" i="1">
                <a:solidFill>
                  <a:schemeClr val="bg1"/>
                </a:solidFill>
                <a:latin typeface="Verdana" pitchFamily="34" charset="0"/>
              </a:rPr>
              <a:t>to contribute to the evolution of society </a:t>
            </a:r>
            <a:br>
              <a:rPr lang="en-GB" sz="1400" i="1">
                <a:solidFill>
                  <a:schemeClr val="bg1"/>
                </a:solidFill>
                <a:latin typeface="Verdana" pitchFamily="34" charset="0"/>
              </a:rPr>
            </a:br>
            <a:r>
              <a:rPr lang="en-GB" sz="1400" i="1">
                <a:solidFill>
                  <a:schemeClr val="bg1"/>
                </a:solidFill>
                <a:latin typeface="Verdana" pitchFamily="34" charset="0"/>
              </a:rPr>
              <a:t>as a whole.”</a:t>
            </a:r>
            <a:r>
              <a:rPr lang="en-GB" sz="1400">
                <a:solidFill>
                  <a:schemeClr val="bg1"/>
                </a:solidFill>
                <a:latin typeface="Verdana" pitchFamily="34" charset="0"/>
              </a:rPr>
              <a:t>  </a:t>
            </a:r>
          </a:p>
          <a:p>
            <a:pPr algn="l"/>
            <a:r>
              <a:rPr lang="en-GB" sz="1300" b="1">
                <a:solidFill>
                  <a:schemeClr val="bg1"/>
                </a:solidFill>
                <a:latin typeface="Verdana" pitchFamily="34" charset="0"/>
              </a:rPr>
              <a:t>Kofi Annan</a:t>
            </a:r>
          </a:p>
        </p:txBody>
      </p:sp>
      <p:sp>
        <p:nvSpPr>
          <p:cNvPr id="28686" name="Rounded Rectangle 20"/>
          <p:cNvSpPr>
            <a:spLocks noChangeArrowheads="1"/>
          </p:cNvSpPr>
          <p:nvPr/>
        </p:nvSpPr>
        <p:spPr bwMode="auto">
          <a:xfrm>
            <a:off x="4874891" y="888860"/>
            <a:ext cx="3303587" cy="1717675"/>
          </a:xfrm>
          <a:prstGeom prst="roundRect">
            <a:avLst>
              <a:gd name="adj" fmla="val 6350"/>
            </a:avLst>
          </a:prstGeom>
          <a:solidFill>
            <a:schemeClr val="accent6"/>
          </a:solidFill>
          <a:ln w="9525">
            <a:noFill/>
            <a:round/>
            <a:headEnd/>
            <a:tailEnd/>
          </a:ln>
        </p:spPr>
        <p:txBody>
          <a:bodyPr lIns="144000" rIns="144000"/>
          <a:lstStyle/>
          <a:p>
            <a:pPr algn="l"/>
            <a:r>
              <a:rPr lang="en-GB" sz="1400" i="1">
                <a:solidFill>
                  <a:schemeClr val="bg1"/>
                </a:solidFill>
                <a:latin typeface="Verdana" pitchFamily="34" charset="0"/>
              </a:rPr>
              <a:t>“Overcoming poverty is not a gesture of charity. It is an act </a:t>
            </a:r>
            <a:br>
              <a:rPr lang="en-GB" sz="1400" i="1">
                <a:solidFill>
                  <a:schemeClr val="bg1"/>
                </a:solidFill>
                <a:latin typeface="Verdana" pitchFamily="34" charset="0"/>
              </a:rPr>
            </a:br>
            <a:r>
              <a:rPr lang="en-GB" sz="1400" i="1">
                <a:solidFill>
                  <a:schemeClr val="bg1"/>
                </a:solidFill>
                <a:latin typeface="Verdana" pitchFamily="34" charset="0"/>
              </a:rPr>
              <a:t>of justice. It is the protection </a:t>
            </a:r>
            <a:br>
              <a:rPr lang="en-GB" sz="1400" i="1">
                <a:solidFill>
                  <a:schemeClr val="bg1"/>
                </a:solidFill>
                <a:latin typeface="Verdana" pitchFamily="34" charset="0"/>
              </a:rPr>
            </a:br>
            <a:r>
              <a:rPr lang="en-GB" sz="1400" i="1">
                <a:solidFill>
                  <a:schemeClr val="bg1"/>
                </a:solidFill>
                <a:latin typeface="Verdana" pitchFamily="34" charset="0"/>
              </a:rPr>
              <a:t>of a fundamental human right, the right to dignity and a </a:t>
            </a:r>
            <a:br>
              <a:rPr lang="en-GB" sz="1400" i="1">
                <a:solidFill>
                  <a:schemeClr val="bg1"/>
                </a:solidFill>
                <a:latin typeface="Verdana" pitchFamily="34" charset="0"/>
              </a:rPr>
            </a:br>
            <a:r>
              <a:rPr lang="en-GB" sz="1400" i="1">
                <a:solidFill>
                  <a:schemeClr val="bg1"/>
                </a:solidFill>
                <a:latin typeface="Verdana" pitchFamily="34" charset="0"/>
              </a:rPr>
              <a:t>decent life…”</a:t>
            </a:r>
          </a:p>
          <a:p>
            <a:pPr algn="l"/>
            <a:r>
              <a:rPr lang="en-GB" sz="1300" b="1">
                <a:solidFill>
                  <a:schemeClr val="bg1"/>
                </a:solidFill>
                <a:latin typeface="Verdana" pitchFamily="34" charset="0"/>
              </a:rPr>
              <a:t>Nelson Mandela </a:t>
            </a:r>
          </a:p>
        </p:txBody>
      </p:sp>
      <p:sp>
        <p:nvSpPr>
          <p:cNvPr id="2" name="Rectangle 1"/>
          <p:cNvSpPr/>
          <p:nvPr/>
        </p:nvSpPr>
        <p:spPr>
          <a:xfrm>
            <a:off x="1691680" y="5661248"/>
            <a:ext cx="4572000" cy="923330"/>
          </a:xfrm>
          <a:prstGeom prst="rect">
            <a:avLst/>
          </a:prstGeom>
        </p:spPr>
        <p:txBody>
          <a:bodyPr>
            <a:spAutoFit/>
          </a:bodyPr>
          <a:lstStyle/>
          <a:p>
            <a:r>
              <a:rPr lang="en-GB" b="1" dirty="0" smtClean="0">
                <a:solidFill>
                  <a:schemeClr val="accent6">
                    <a:lumMod val="50000"/>
                  </a:schemeClr>
                </a:solidFill>
                <a:latin typeface="Verdana" pitchFamily="34" charset="0"/>
                <a:ea typeface="ヒラギノ角ゴ Pro W3" pitchFamily="-106" charset="-128"/>
              </a:rPr>
              <a:t>Choose </a:t>
            </a:r>
            <a:r>
              <a:rPr lang="en-GB" b="1" dirty="0">
                <a:solidFill>
                  <a:schemeClr val="accent6">
                    <a:lumMod val="50000"/>
                  </a:schemeClr>
                </a:solidFill>
                <a:latin typeface="Verdana" pitchFamily="34" charset="0"/>
                <a:ea typeface="ヒラギノ角ゴ Pro W3" pitchFamily="-106" charset="-128"/>
              </a:rPr>
              <a:t>one that resonates with </a:t>
            </a:r>
            <a:r>
              <a:rPr lang="en-GB" b="1" dirty="0" smtClean="0">
                <a:solidFill>
                  <a:schemeClr val="accent6">
                    <a:lumMod val="50000"/>
                  </a:schemeClr>
                </a:solidFill>
                <a:latin typeface="Verdana" pitchFamily="34" charset="0"/>
                <a:ea typeface="ヒラギノ角ゴ Pro W3" pitchFamily="-106" charset="-128"/>
              </a:rPr>
              <a:t>you or </a:t>
            </a:r>
            <a:r>
              <a:rPr lang="en-GB" b="1" dirty="0">
                <a:solidFill>
                  <a:schemeClr val="accent6">
                    <a:lumMod val="50000"/>
                  </a:schemeClr>
                </a:solidFill>
                <a:latin typeface="Verdana" pitchFamily="34" charset="0"/>
                <a:ea typeface="ヒラギノ角ゴ Pro W3" pitchFamily="-106" charset="-128"/>
              </a:rPr>
              <a:t>challenges </a:t>
            </a:r>
            <a:r>
              <a:rPr lang="en-GB" b="1" dirty="0" smtClean="0">
                <a:solidFill>
                  <a:schemeClr val="accent6">
                    <a:lumMod val="50000"/>
                  </a:schemeClr>
                </a:solidFill>
                <a:latin typeface="Verdana" pitchFamily="34" charset="0"/>
                <a:ea typeface="ヒラギノ角ゴ Pro W3" pitchFamily="-106" charset="-128"/>
              </a:rPr>
              <a:t>you to </a:t>
            </a:r>
            <a:r>
              <a:rPr lang="en-GB" b="1" dirty="0">
                <a:solidFill>
                  <a:schemeClr val="accent6">
                    <a:lumMod val="50000"/>
                  </a:schemeClr>
                </a:solidFill>
                <a:latin typeface="Verdana" pitchFamily="34" charset="0"/>
                <a:ea typeface="ヒラギノ角ゴ Pro W3" pitchFamily="-106" charset="-128"/>
              </a:rPr>
              <a:t>ponder it for a minute or two. </a:t>
            </a:r>
          </a:p>
        </p:txBody>
      </p:sp>
    </p:spTree>
    <p:extLst>
      <p:ext uri="{BB962C8B-B14F-4D97-AF65-F5344CB8AC3E}">
        <p14:creationId xmlns:p14="http://schemas.microsoft.com/office/powerpoint/2010/main" val="391381698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84"/>
                                        </p:tgtEl>
                                        <p:attrNameLst>
                                          <p:attrName>style.visibility</p:attrName>
                                        </p:attrNameLst>
                                      </p:cBhvr>
                                      <p:to>
                                        <p:strVal val="visible"/>
                                      </p:to>
                                    </p:set>
                                    <p:animEffect transition="in" filter="fade">
                                      <p:cBhvr>
                                        <p:cTn id="7" dur="2000"/>
                                        <p:tgtEl>
                                          <p:spTgt spid="28684"/>
                                        </p:tgtEl>
                                      </p:cBhvr>
                                    </p:animEffect>
                                  </p:childTnLst>
                                </p:cTn>
                              </p:par>
                            </p:childTnLst>
                          </p:cTn>
                        </p:par>
                        <p:par>
                          <p:cTn id="8" fill="hold" nodeType="afterGroup">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8675"/>
                                        </p:tgtEl>
                                        <p:attrNameLst>
                                          <p:attrName>style.visibility</p:attrName>
                                        </p:attrNameLst>
                                      </p:cBhvr>
                                      <p:to>
                                        <p:strVal val="visible"/>
                                      </p:to>
                                    </p:set>
                                    <p:animEffect transition="in" filter="fade">
                                      <p:cBhvr>
                                        <p:cTn id="11" dur="2000"/>
                                        <p:tgtEl>
                                          <p:spTgt spid="28675"/>
                                        </p:tgtEl>
                                      </p:cBhvr>
                                    </p:animEffect>
                                  </p:childTnLst>
                                </p:cTn>
                              </p:par>
                            </p:childTnLst>
                          </p:cTn>
                        </p:par>
                        <p:par>
                          <p:cTn id="12" fill="hold" nodeType="afterGroup">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28686"/>
                                        </p:tgtEl>
                                        <p:attrNameLst>
                                          <p:attrName>style.visibility</p:attrName>
                                        </p:attrNameLst>
                                      </p:cBhvr>
                                      <p:to>
                                        <p:strVal val="visible"/>
                                      </p:to>
                                    </p:set>
                                    <p:animEffect transition="in" filter="fade">
                                      <p:cBhvr>
                                        <p:cTn id="15" dur="2000"/>
                                        <p:tgtEl>
                                          <p:spTgt spid="28686"/>
                                        </p:tgtEl>
                                      </p:cBhvr>
                                    </p:animEffect>
                                  </p:childTnLst>
                                </p:cTn>
                              </p:par>
                            </p:childTnLst>
                          </p:cTn>
                        </p:par>
                        <p:par>
                          <p:cTn id="16" fill="hold" nodeType="afterGroup">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28677"/>
                                        </p:tgtEl>
                                        <p:attrNameLst>
                                          <p:attrName>style.visibility</p:attrName>
                                        </p:attrNameLst>
                                      </p:cBhvr>
                                      <p:to>
                                        <p:strVal val="visible"/>
                                      </p:to>
                                    </p:set>
                                    <p:animEffect transition="in" filter="fade">
                                      <p:cBhvr>
                                        <p:cTn id="19" dur="2000"/>
                                        <p:tgtEl>
                                          <p:spTgt spid="28677"/>
                                        </p:tgtEl>
                                      </p:cBhvr>
                                    </p:animEffect>
                                  </p:childTnLst>
                                </p:cTn>
                              </p:par>
                            </p:childTnLst>
                          </p:cTn>
                        </p:par>
                        <p:par>
                          <p:cTn id="20" fill="hold" nodeType="afterGroup">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28674"/>
                                        </p:tgtEl>
                                        <p:attrNameLst>
                                          <p:attrName>style.visibility</p:attrName>
                                        </p:attrNameLst>
                                      </p:cBhvr>
                                      <p:to>
                                        <p:strVal val="visible"/>
                                      </p:to>
                                    </p:set>
                                    <p:animEffect transition="in" filter="fade">
                                      <p:cBhvr>
                                        <p:cTn id="23" dur="2000"/>
                                        <p:tgtEl>
                                          <p:spTgt spid="28674"/>
                                        </p:tgtEl>
                                      </p:cBhvr>
                                    </p:animEffect>
                                  </p:childTnLst>
                                </p:cTn>
                              </p:par>
                            </p:childTnLst>
                          </p:cTn>
                        </p:par>
                        <p:par>
                          <p:cTn id="24" fill="hold" nodeType="afterGroup">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28676"/>
                                        </p:tgtEl>
                                        <p:attrNameLst>
                                          <p:attrName>style.visibility</p:attrName>
                                        </p:attrNameLst>
                                      </p:cBhvr>
                                      <p:to>
                                        <p:strVal val="visible"/>
                                      </p:to>
                                    </p:set>
                                    <p:animEffect transition="in" filter="fade">
                                      <p:cBhvr>
                                        <p:cTn id="27" dur="2000"/>
                                        <p:tgtEl>
                                          <p:spTgt spid="28676"/>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
                                            <p:txEl>
                                              <p:pRg st="0" end="0"/>
                                            </p:txEl>
                                          </p:spTgt>
                                        </p:tgtEl>
                                        <p:attrNameLst>
                                          <p:attrName>style.visibility</p:attrName>
                                        </p:attrNameLst>
                                      </p:cBhvr>
                                      <p:to>
                                        <p:strVal val="visible"/>
                                      </p:to>
                                    </p:set>
                                    <p:anim calcmode="lin" valueType="num">
                                      <p:cBhvr additive="base">
                                        <p:cTn id="3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P spid="28675" grpId="0" animBg="1"/>
      <p:bldP spid="28676" grpId="0" animBg="1"/>
      <p:bldP spid="28677" grpId="0" animBg="1"/>
      <p:bldP spid="28684" grpId="0" animBg="1"/>
      <p:bldP spid="2868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Blank Presentation">
  <a:themeElements>
    <a:clrScheme name="Custom 8">
      <a:dk1>
        <a:srgbClr val="003F47"/>
      </a:dk1>
      <a:lt1>
        <a:srgbClr val="FFF9F6"/>
      </a:lt1>
      <a:dk2>
        <a:srgbClr val="047AAE"/>
      </a:dk2>
      <a:lt2>
        <a:srgbClr val="435608"/>
      </a:lt2>
      <a:accent1>
        <a:srgbClr val="98BB0E"/>
      </a:accent1>
      <a:accent2>
        <a:srgbClr val="047AAE"/>
      </a:accent2>
      <a:accent3>
        <a:srgbClr val="FFFFFF"/>
      </a:accent3>
      <a:accent4>
        <a:srgbClr val="00343B"/>
      </a:accent4>
      <a:accent5>
        <a:srgbClr val="CADAAA"/>
      </a:accent5>
      <a:accent6>
        <a:srgbClr val="036E9D"/>
      </a:accent6>
      <a:hlink>
        <a:srgbClr val="000000"/>
      </a:hlink>
      <a:folHlink>
        <a:srgbClr val="000000"/>
      </a:folHlink>
    </a:clrScheme>
    <a:fontScheme name="Blank Presentatio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81873"/>
        </a:dk2>
        <a:lt2>
          <a:srgbClr val="E5E6C3"/>
        </a:lt2>
        <a:accent1>
          <a:srgbClr val="016889"/>
        </a:accent1>
        <a:accent2>
          <a:srgbClr val="333399"/>
        </a:accent2>
        <a:accent3>
          <a:srgbClr val="FFFFFF"/>
        </a:accent3>
        <a:accent4>
          <a:srgbClr val="000000"/>
        </a:accent4>
        <a:accent5>
          <a:srgbClr val="AAB9C4"/>
        </a:accent5>
        <a:accent6>
          <a:srgbClr val="2D2D8A"/>
        </a:accent6>
        <a:hlink>
          <a:srgbClr val="B5B518"/>
        </a:hlink>
        <a:folHlink>
          <a:srgbClr val="AD4200"/>
        </a:folHlink>
      </a:clrScheme>
      <a:clrMap bg1="lt1" tx1="dk1" bg2="lt2" tx2="dk2" accent1="accent1" accent2="accent2" accent3="accent3" accent4="accent4" accent5="accent5" accent6="accent6" hlink="hlink" folHlink="folHlink"/>
    </a:extraClrScheme>
    <a:extraClrScheme>
      <a:clrScheme name="Blank Presentation 14">
        <a:dk1>
          <a:srgbClr val="003E4E"/>
        </a:dk1>
        <a:lt1>
          <a:srgbClr val="FFFFFF"/>
        </a:lt1>
        <a:dk2>
          <a:srgbClr val="0070AD"/>
        </a:dk2>
        <a:lt2>
          <a:srgbClr val="808080"/>
        </a:lt2>
        <a:accent1>
          <a:srgbClr val="96B426"/>
        </a:accent1>
        <a:accent2>
          <a:srgbClr val="0070AD"/>
        </a:accent2>
        <a:accent3>
          <a:srgbClr val="FFFFFF"/>
        </a:accent3>
        <a:accent4>
          <a:srgbClr val="003441"/>
        </a:accent4>
        <a:accent5>
          <a:srgbClr val="C9D6AC"/>
        </a:accent5>
        <a:accent6>
          <a:srgbClr val="00659C"/>
        </a:accent6>
        <a:hlink>
          <a:srgbClr val="003E4E"/>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217</TotalTime>
  <Words>1290</Words>
  <Application>Microsoft Office PowerPoint</Application>
  <PresentationFormat>On-screen Show (4:3)</PresentationFormat>
  <Paragraphs>90</Paragraphs>
  <Slides>9</Slides>
  <Notes>4</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Austin</vt:lpstr>
      <vt:lpstr>Blank Presentation</vt:lpstr>
      <vt:lpstr>Human Rights</vt:lpstr>
      <vt:lpstr>Human Rights</vt:lpstr>
      <vt:lpstr>PowerPoint Presentation</vt:lpstr>
      <vt:lpstr>PowerPoint Presentation</vt:lpstr>
      <vt:lpstr>PowerPoint Presentation</vt:lpstr>
      <vt:lpstr>PowerPoint Presentation</vt:lpstr>
      <vt:lpstr>PowerPoint Presentation</vt:lpstr>
      <vt:lpstr>PowerPoint Presentation</vt:lpstr>
      <vt:lpstr>Reflection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dc:title>
  <dc:creator>lee</dc:creator>
  <cp:lastModifiedBy>PMAC-S-CFRANEY$</cp:lastModifiedBy>
  <cp:revision>16</cp:revision>
  <dcterms:created xsi:type="dcterms:W3CDTF">2011-01-31T15:51:29Z</dcterms:created>
  <dcterms:modified xsi:type="dcterms:W3CDTF">2014-02-11T03:10:26Z</dcterms:modified>
</cp:coreProperties>
</file>