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0" r:id="rId9"/>
    <p:sldId id="263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E455-2096-4BEE-8FB2-99F05B49C00F}" type="datetimeFigureOut">
              <a:rPr lang="en-AU" smtClean="0"/>
              <a:t>31/01/2014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1709-7777-44B8-9808-D22E484DAA9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E455-2096-4BEE-8FB2-99F05B49C00F}" type="datetimeFigureOut">
              <a:rPr lang="en-AU" smtClean="0"/>
              <a:t>31/01/2014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1709-7777-44B8-9808-D22E484DAA9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E455-2096-4BEE-8FB2-99F05B49C00F}" type="datetimeFigureOut">
              <a:rPr lang="en-AU" smtClean="0"/>
              <a:t>31/01/2014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1709-7777-44B8-9808-D22E484DAA96}" type="slidenum">
              <a:rPr lang="en-AU" smtClean="0"/>
              <a:t>‹#›</a:t>
            </a:fld>
            <a:endParaRPr lang="en-A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E455-2096-4BEE-8FB2-99F05B49C00F}" type="datetimeFigureOut">
              <a:rPr lang="en-AU" smtClean="0"/>
              <a:t>31/01/2014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1709-7777-44B8-9808-D22E484DAA96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E455-2096-4BEE-8FB2-99F05B49C00F}" type="datetimeFigureOut">
              <a:rPr lang="en-AU" smtClean="0"/>
              <a:t>31/01/2014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1709-7777-44B8-9808-D22E484DAA9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E455-2096-4BEE-8FB2-99F05B49C00F}" type="datetimeFigureOut">
              <a:rPr lang="en-AU" smtClean="0"/>
              <a:t>31/01/2014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1709-7777-44B8-9808-D22E484DAA96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E455-2096-4BEE-8FB2-99F05B49C00F}" type="datetimeFigureOut">
              <a:rPr lang="en-AU" smtClean="0"/>
              <a:t>31/01/2014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1709-7777-44B8-9808-D22E484DAA9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E455-2096-4BEE-8FB2-99F05B49C00F}" type="datetimeFigureOut">
              <a:rPr lang="en-AU" smtClean="0"/>
              <a:t>31/01/2014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1709-7777-44B8-9808-D22E484DAA9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E455-2096-4BEE-8FB2-99F05B49C00F}" type="datetimeFigureOut">
              <a:rPr lang="en-AU" smtClean="0"/>
              <a:t>31/01/2014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1709-7777-44B8-9808-D22E484DAA9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E455-2096-4BEE-8FB2-99F05B49C00F}" type="datetimeFigureOut">
              <a:rPr lang="en-AU" smtClean="0"/>
              <a:t>31/01/2014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1709-7777-44B8-9808-D22E484DAA96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E455-2096-4BEE-8FB2-99F05B49C00F}" type="datetimeFigureOut">
              <a:rPr lang="en-AU" smtClean="0"/>
              <a:t>31/01/2014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1709-7777-44B8-9808-D22E484DAA96}" type="slidenum">
              <a:rPr lang="en-AU" smtClean="0"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843E455-2096-4BEE-8FB2-99F05B49C00F}" type="datetimeFigureOut">
              <a:rPr lang="en-AU" smtClean="0"/>
              <a:t>31/01/2014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A841709-7777-44B8-9808-D22E484DAA96}" type="slidenum">
              <a:rPr lang="en-AU" smtClean="0"/>
              <a:t>‹#›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592" y="548680"/>
            <a:ext cx="7772400" cy="1780108"/>
          </a:xfrm>
        </p:spPr>
        <p:txBody>
          <a:bodyPr/>
          <a:lstStyle/>
          <a:p>
            <a:r>
              <a:rPr lang="en-AU" dirty="0" smtClean="0"/>
              <a:t>International Crime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3233936" cy="323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5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International co-operation </a:t>
            </a:r>
            <a:r>
              <a:rPr lang="en-AU" dirty="0" err="1" smtClean="0"/>
              <a:t>eg</a:t>
            </a:r>
            <a:r>
              <a:rPr lang="en-AU" dirty="0" smtClean="0"/>
              <a:t>  Moratoriums on the export of certain materials to certain nations</a:t>
            </a:r>
          </a:p>
          <a:p>
            <a:r>
              <a:rPr lang="en-AU" dirty="0" smtClean="0"/>
              <a:t>The establishment of various international tribunals </a:t>
            </a:r>
            <a:r>
              <a:rPr lang="en-AU" dirty="0" err="1" smtClean="0"/>
              <a:t>eg</a:t>
            </a:r>
            <a:r>
              <a:rPr lang="en-AU" dirty="0" smtClean="0"/>
              <a:t> the International Court of Criminal Justice</a:t>
            </a:r>
          </a:p>
          <a:p>
            <a:r>
              <a:rPr lang="en-AU" dirty="0" smtClean="0"/>
              <a:t>International co-operation and intelligence sharing</a:t>
            </a:r>
          </a:p>
          <a:p>
            <a:r>
              <a:rPr lang="en-AU" dirty="0" smtClean="0"/>
              <a:t>Interpol (International Criminal Police Organisation)</a:t>
            </a:r>
          </a:p>
          <a:p>
            <a:r>
              <a:rPr lang="en-AU" dirty="0" smtClean="0"/>
              <a:t>Various International Conventions, Treaties </a:t>
            </a:r>
            <a:r>
              <a:rPr lang="en-AU" dirty="0" err="1" smtClean="0"/>
              <a:t>etc</a:t>
            </a:r>
            <a:endParaRPr lang="en-AU" dirty="0" smtClean="0"/>
          </a:p>
          <a:p>
            <a:r>
              <a:rPr lang="en-AU" dirty="0" smtClean="0"/>
              <a:t>War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International Responses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25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21885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Child soldiers</a:t>
            </a:r>
          </a:p>
          <a:p>
            <a:endParaRPr lang="en-AU" dirty="0"/>
          </a:p>
          <a:p>
            <a:r>
              <a:rPr lang="en-AU" dirty="0" smtClean="0"/>
              <a:t>Who is a terrorist? From </a:t>
            </a:r>
            <a:r>
              <a:rPr lang="en-AU" dirty="0" err="1" smtClean="0"/>
              <a:t>whom’s</a:t>
            </a:r>
            <a:r>
              <a:rPr lang="en-AU" dirty="0" smtClean="0"/>
              <a:t> perspective</a:t>
            </a:r>
          </a:p>
          <a:p>
            <a:endParaRPr lang="en-AU" dirty="0"/>
          </a:p>
          <a:p>
            <a:r>
              <a:rPr lang="en-AU" dirty="0" smtClean="0"/>
              <a:t>Fundamentalist Islamic rights with respect to women</a:t>
            </a:r>
          </a:p>
          <a:p>
            <a:endParaRPr lang="en-AU" dirty="0"/>
          </a:p>
          <a:p>
            <a:r>
              <a:rPr lang="en-AU" dirty="0" smtClean="0"/>
              <a:t>Harvesting of organs / stem cells </a:t>
            </a:r>
            <a:r>
              <a:rPr lang="en-AU" dirty="0" err="1" smtClean="0"/>
              <a:t>etc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Climate change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Hot Topics In International Crime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579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dirty="0" smtClean="0"/>
              <a:t>Discuss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Effectiveness of Measures</a:t>
            </a: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36671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9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Any thoughts?</a:t>
            </a:r>
          </a:p>
          <a:p>
            <a:endParaRPr lang="en-AU" dirty="0"/>
          </a:p>
          <a:p>
            <a:r>
              <a:rPr lang="en-AU" dirty="0"/>
              <a:t>Some points to consider:</a:t>
            </a:r>
          </a:p>
          <a:p>
            <a:endParaRPr lang="en-AU" dirty="0"/>
          </a:p>
          <a:p>
            <a:pPr lvl="1"/>
            <a:r>
              <a:rPr lang="en-AU" dirty="0"/>
              <a:t>Jurisdiction – how can nations/individuals/communities prosecute crimes originating in different jurisdictions</a:t>
            </a:r>
            <a:r>
              <a:rPr lang="en-AU" dirty="0" smtClean="0"/>
              <a:t>?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How can nations prosecute other nations (</a:t>
            </a:r>
            <a:r>
              <a:rPr lang="en-AU" dirty="0" err="1"/>
              <a:t>eg</a:t>
            </a:r>
            <a:r>
              <a:rPr lang="en-AU" dirty="0"/>
              <a:t> whaling, East Timor v </a:t>
            </a:r>
            <a:r>
              <a:rPr lang="en-AU" dirty="0" smtClean="0"/>
              <a:t>Australia)</a:t>
            </a:r>
            <a:endParaRPr lang="en-AU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could we define</a:t>
            </a:r>
            <a:br>
              <a:rPr lang="en-AU" dirty="0" smtClean="0"/>
            </a:br>
            <a:r>
              <a:rPr lang="en-AU" dirty="0" smtClean="0"/>
              <a:t> “International Crime”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843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/>
              <a:t>Any crime with international origin or consequences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 smtClean="0"/>
              <a:t>International crimes involve some crossing of international borders in the commission or planning of the crime OR</a:t>
            </a:r>
          </a:p>
          <a:p>
            <a:endParaRPr lang="en-AU" dirty="0"/>
          </a:p>
          <a:p>
            <a:r>
              <a:rPr lang="en-AU" dirty="0" smtClean="0"/>
              <a:t>A breach of criminal standards set by the international community in the form of international treaties or conventions OR </a:t>
            </a:r>
            <a:r>
              <a:rPr lang="en-AU" smtClean="0"/>
              <a:t>international customary </a:t>
            </a:r>
            <a:r>
              <a:rPr lang="en-AU" dirty="0" smtClean="0"/>
              <a:t>of law</a:t>
            </a:r>
          </a:p>
          <a:p>
            <a:endParaRPr lang="en-AU" dirty="0"/>
          </a:p>
          <a:p>
            <a:pPr lvl="1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International Crime Defined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319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Crimes against the international community</a:t>
            </a:r>
          </a:p>
          <a:p>
            <a:endParaRPr lang="en-AU" dirty="0"/>
          </a:p>
          <a:p>
            <a:r>
              <a:rPr lang="en-AU" dirty="0" smtClean="0"/>
              <a:t>Transnational crime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Categories Of International Crime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69026"/>
            <a:ext cx="3926210" cy="261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19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Crimes that are recognised by the international community as being of universal concern</a:t>
            </a:r>
          </a:p>
          <a:p>
            <a:endParaRPr lang="en-AU" dirty="0"/>
          </a:p>
          <a:p>
            <a:r>
              <a:rPr lang="en-AU" dirty="0" smtClean="0"/>
              <a:t>Crimes that are deemed so serious</a:t>
            </a:r>
          </a:p>
          <a:p>
            <a:pPr marL="0" indent="0">
              <a:buNone/>
            </a:pPr>
            <a:r>
              <a:rPr lang="en-AU" dirty="0" smtClean="0"/>
              <a:t>that they are condemned </a:t>
            </a:r>
          </a:p>
          <a:p>
            <a:pPr marL="0" indent="0">
              <a:buNone/>
            </a:pPr>
            <a:r>
              <a:rPr lang="en-AU" dirty="0" smtClean="0"/>
              <a:t>by the majority of the international </a:t>
            </a:r>
          </a:p>
          <a:p>
            <a:pPr marL="0" indent="0">
              <a:buNone/>
            </a:pPr>
            <a:r>
              <a:rPr lang="en-AU" dirty="0" smtClean="0"/>
              <a:t>community AND may be punishable</a:t>
            </a:r>
          </a:p>
          <a:p>
            <a:pPr marL="0" indent="0">
              <a:buNone/>
            </a:pPr>
            <a:r>
              <a:rPr lang="en-AU" dirty="0" smtClean="0"/>
              <a:t>internationally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Crimes Against the </a:t>
            </a:r>
            <a:br>
              <a:rPr lang="en-AU" dirty="0" smtClean="0"/>
            </a:br>
            <a:r>
              <a:rPr lang="en-AU" dirty="0" smtClean="0"/>
              <a:t>International Community</a:t>
            </a:r>
            <a:endParaRPr lang="en-A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61" y="3646313"/>
            <a:ext cx="3211687" cy="321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19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Crimes Against the </a:t>
            </a:r>
            <a:br>
              <a:rPr lang="en-AU" dirty="0"/>
            </a:br>
            <a:r>
              <a:rPr lang="en-AU" dirty="0"/>
              <a:t>International Community -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Genocide</a:t>
            </a:r>
          </a:p>
          <a:p>
            <a:r>
              <a:rPr lang="en-AU" dirty="0"/>
              <a:t>War crimes</a:t>
            </a:r>
          </a:p>
          <a:p>
            <a:r>
              <a:rPr lang="en-AU" dirty="0"/>
              <a:t>Piracy</a:t>
            </a:r>
          </a:p>
          <a:p>
            <a:r>
              <a:rPr lang="en-AU" dirty="0"/>
              <a:t>Aircraft hijacking</a:t>
            </a:r>
          </a:p>
          <a:p>
            <a:r>
              <a:rPr lang="en-AU" dirty="0"/>
              <a:t>Slave trading</a:t>
            </a:r>
          </a:p>
          <a:p>
            <a:r>
              <a:rPr lang="en-AU" dirty="0"/>
              <a:t>Infantile abuse</a:t>
            </a: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4103312" cy="3702136"/>
          </a:xfrm>
        </p:spPr>
        <p:txBody>
          <a:bodyPr>
            <a:normAutofit/>
          </a:bodyPr>
          <a:lstStyle/>
          <a:p>
            <a:r>
              <a:rPr lang="en-AU" dirty="0" smtClean="0"/>
              <a:t>But what about?</a:t>
            </a:r>
          </a:p>
          <a:p>
            <a:pPr marL="0" indent="0">
              <a:buNone/>
            </a:pPr>
            <a:endParaRPr lang="en-AU" dirty="0" smtClean="0"/>
          </a:p>
          <a:p>
            <a:pPr lvl="1"/>
            <a:r>
              <a:rPr lang="en-AU" dirty="0" smtClean="0"/>
              <a:t>Environmental destruction</a:t>
            </a:r>
          </a:p>
          <a:p>
            <a:pPr lvl="1"/>
            <a:r>
              <a:rPr lang="en-AU" dirty="0" smtClean="0"/>
              <a:t>Failure to limit global warming?</a:t>
            </a:r>
          </a:p>
          <a:p>
            <a:pPr lvl="1"/>
            <a:r>
              <a:rPr lang="en-AU" dirty="0" smtClean="0"/>
              <a:t>Trading in organs, stem cells</a:t>
            </a:r>
          </a:p>
          <a:p>
            <a:pPr lvl="1"/>
            <a:r>
              <a:rPr lang="en-AU" dirty="0" smtClean="0"/>
              <a:t>Euthanasia</a:t>
            </a:r>
          </a:p>
          <a:p>
            <a:pPr lvl="1"/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1539067" cy="11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3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r>
              <a:rPr lang="en-AU" dirty="0" smtClean="0"/>
              <a:t>People smuggling</a:t>
            </a:r>
          </a:p>
          <a:p>
            <a:endParaRPr lang="en-AU" dirty="0" smtClean="0"/>
          </a:p>
          <a:p>
            <a:r>
              <a:rPr lang="en-AU" dirty="0" smtClean="0"/>
              <a:t>International fraud</a:t>
            </a:r>
          </a:p>
          <a:p>
            <a:endParaRPr lang="en-AU" dirty="0" smtClean="0"/>
          </a:p>
          <a:p>
            <a:r>
              <a:rPr lang="en-AU" dirty="0" smtClean="0"/>
              <a:t>Computer crimes</a:t>
            </a:r>
          </a:p>
          <a:p>
            <a:endParaRPr lang="en-AU" dirty="0" smtClean="0"/>
          </a:p>
          <a:p>
            <a:r>
              <a:rPr lang="en-AU" dirty="0" smtClean="0"/>
              <a:t>Terrorism</a:t>
            </a:r>
          </a:p>
          <a:p>
            <a:endParaRPr lang="en-AU" dirty="0" smtClean="0"/>
          </a:p>
          <a:p>
            <a:r>
              <a:rPr lang="en-AU" dirty="0" smtClean="0"/>
              <a:t>Child pornography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Transnational Crime – Examples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4079776" cy="254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64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752527"/>
          </a:xfrm>
        </p:spPr>
        <p:txBody>
          <a:bodyPr>
            <a:normAutofit/>
          </a:bodyPr>
          <a:lstStyle/>
          <a:p>
            <a:r>
              <a:rPr lang="en-AU" dirty="0" smtClean="0"/>
              <a:t>International condemnation of a crime creates a right for other nations to prosecute under a claim of “universal jurisdiction”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This means that criminals will not escape by fleeing to other jurisdictions or because they are still in power in the country in which the crime was committed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40960" cy="125272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What is the importance  of categorising a crime as “international”</a:t>
            </a:r>
            <a:endParaRPr lang="en-A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424" y="3420769"/>
            <a:ext cx="2531782" cy="16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19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response is either Domestic or International</a:t>
            </a:r>
          </a:p>
          <a:p>
            <a:endParaRPr lang="en-AU" dirty="0"/>
          </a:p>
          <a:p>
            <a:r>
              <a:rPr lang="en-AU" dirty="0" smtClean="0"/>
              <a:t>Domestic responses include:</a:t>
            </a:r>
          </a:p>
          <a:p>
            <a:pPr lvl="1"/>
            <a:r>
              <a:rPr lang="en-AU" dirty="0" smtClean="0"/>
              <a:t>Ratification of the Rome Statute (made all the crimes listed in the Rome Statute offences in Australia)</a:t>
            </a:r>
          </a:p>
          <a:p>
            <a:pPr lvl="1"/>
            <a:r>
              <a:rPr lang="en-AU" i="1" dirty="0" smtClean="0"/>
              <a:t>Crimes (Child Sex Tourism) Amendment Act</a:t>
            </a:r>
            <a:r>
              <a:rPr lang="en-AU" dirty="0" smtClean="0"/>
              <a:t> 1994 (</a:t>
            </a:r>
            <a:r>
              <a:rPr lang="en-AU" dirty="0" err="1" smtClean="0"/>
              <a:t>Cth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Australian Federal Police, Australian Customs and Border Protection Service 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Responses to International Crime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798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198</TotalTime>
  <Words>384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Waveform</vt:lpstr>
      <vt:lpstr>International Crime</vt:lpstr>
      <vt:lpstr>How could we define  “International Crime”</vt:lpstr>
      <vt:lpstr>International Crime Defined</vt:lpstr>
      <vt:lpstr>Categories Of International Crime</vt:lpstr>
      <vt:lpstr>Crimes Against the  International Community</vt:lpstr>
      <vt:lpstr>Crimes Against the  International Community - Examples</vt:lpstr>
      <vt:lpstr>Transnational Crime – Examples</vt:lpstr>
      <vt:lpstr>What is the importance  of categorising a crime as “international”</vt:lpstr>
      <vt:lpstr>Responses to International Crime</vt:lpstr>
      <vt:lpstr>International Responses</vt:lpstr>
      <vt:lpstr>Hot Topics In International Crime</vt:lpstr>
      <vt:lpstr>Effectiveness of Measures</vt:lpstr>
    </vt:vector>
  </TitlesOfParts>
  <Company>Lismore Catholic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Crime</dc:title>
  <dc:creator>PMAC-S-CFRANEY$</dc:creator>
  <cp:lastModifiedBy>PMAC-S-CFRANEY$</cp:lastModifiedBy>
  <cp:revision>14</cp:revision>
  <dcterms:created xsi:type="dcterms:W3CDTF">2014-01-30T21:28:05Z</dcterms:created>
  <dcterms:modified xsi:type="dcterms:W3CDTF">2014-01-31T00:46:51Z</dcterms:modified>
</cp:coreProperties>
</file>