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61" r:id="rId4"/>
    <p:sldId id="262" r:id="rId5"/>
    <p:sldId id="258" r:id="rId6"/>
    <p:sldId id="260" r:id="rId7"/>
    <p:sldId id="259" r:id="rId8"/>
    <p:sldId id="263" r:id="rId9"/>
    <p:sldId id="264" r:id="rId10"/>
    <p:sldId id="265" r:id="rId11"/>
    <p:sldId id="266" r:id="rId12"/>
    <p:sldId id="269" r:id="rId13"/>
    <p:sldId id="270" r:id="rId14"/>
    <p:sldId id="271" r:id="rId15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56" y="-9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90D3FA-E7B5-4121-9936-20C356AE4B4A}" type="datetimeFigureOut">
              <a:rPr lang="en-AU" smtClean="0"/>
              <a:t>25/02/2014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AAD00-5900-4570-B263-1DE7D91B3E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55704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A43C9-F5B9-4CC6-8A9E-774FAE24D147}" type="datetimeFigureOut">
              <a:rPr lang="en-AU" smtClean="0"/>
              <a:t>25/02/2014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FD2D54-CAE0-4894-BAC3-E5144891EF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8947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D2D54-CAE0-4894-BAC3-E5144891EFB3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7925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25/02/2014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25/02/2014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25/02/2014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25/02/2014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25/02/2014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25/02/2014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25/02/2014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25/02/2014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25/02/2014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25/02/2014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ACDC1-3D69-46D6-92ED-96D8F93324F0}" type="datetimeFigureOut">
              <a:rPr lang="en-AU" smtClean="0"/>
              <a:t>25/02/2014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06B2701-5DA0-4678-AE39-FFD8F1C708A9}" type="slidenum">
              <a:rPr lang="en-AU" smtClean="0"/>
              <a:t>‹#›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BEACDC1-3D69-46D6-92ED-96D8F93324F0}" type="datetimeFigureOut">
              <a:rPr lang="en-AU" smtClean="0"/>
              <a:t>25/02/2014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guides.sl.nsw.gov.au/content.php?pid=273664&amp;sid=2373563" TargetMode="External"/><Relationship Id="rId2" Type="http://schemas.openxmlformats.org/officeDocument/2006/relationships/hyperlink" Target="http://guides.sl.nsw.gov.au/content.php?pid=273664&amp;sid=237357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humanrights.gov.au/human-rights-explained-case-studies-complaints-about-australia-human-rights-committee" TargetMode="External"/><Relationship Id="rId4" Type="http://schemas.openxmlformats.org/officeDocument/2006/relationships/hyperlink" Target="http://rsc2012hscls.wikispaces.com/file/view/State+library+research+guide+Human+Rights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bankstowntafehsc.swsi.wikispaces.net/Human+Rights" TargetMode="External"/><Relationship Id="rId2" Type="http://schemas.openxmlformats.org/officeDocument/2006/relationships/hyperlink" Target="http://www.youtube.com/watch?v=AHmcbdHjRE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tunes.apple.com/au/app/human-rights-app-hsc-legal/id526996737?mt=8" TargetMode="External"/><Relationship Id="rId4" Type="http://schemas.openxmlformats.org/officeDocument/2006/relationships/hyperlink" Target="http://www.lsa.net.au/section/84-resources.aspx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odc.org/unodc/en/treaties/CTOC/inde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The Assignment Question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4041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Curriculum Learn to Points Addressed in this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AU" sz="2400" dirty="0" smtClean="0"/>
              <a:t>evaluate </a:t>
            </a:r>
            <a:r>
              <a:rPr lang="en-AU" sz="2400" dirty="0"/>
              <a:t>the effectiveness of the legal and non-legal responses to this issue.</a:t>
            </a:r>
            <a:r>
              <a:rPr lang="en-AU" sz="2400" b="1" dirty="0"/>
              <a:t> </a:t>
            </a:r>
            <a:br>
              <a:rPr lang="en-AU" sz="2400" b="1" dirty="0"/>
            </a:br>
            <a:r>
              <a:rPr lang="en-AU" sz="2400" b="1" dirty="0"/>
              <a:t>Criteria</a:t>
            </a:r>
            <a:r>
              <a:rPr lang="en-AU" sz="2400" dirty="0"/>
              <a:t> </a:t>
            </a:r>
            <a:r>
              <a:rPr lang="en-AU" sz="2400" b="1" dirty="0"/>
              <a:t>to evaluate effectiveness </a:t>
            </a:r>
            <a:r>
              <a:rPr lang="en-AU" sz="2400" b="1" dirty="0" smtClean="0"/>
              <a:t>include</a:t>
            </a:r>
            <a:r>
              <a:rPr lang="en-AU" sz="2400" b="1" dirty="0"/>
              <a:t>:</a:t>
            </a:r>
            <a:endParaRPr lang="en-AU" sz="2400" dirty="0"/>
          </a:p>
          <a:p>
            <a:pPr lvl="0"/>
            <a:r>
              <a:rPr lang="en-AU" sz="2400" dirty="0"/>
              <a:t>resource efficiency</a:t>
            </a:r>
          </a:p>
          <a:p>
            <a:pPr lvl="0"/>
            <a:r>
              <a:rPr lang="en-AU" sz="2400" dirty="0"/>
              <a:t>accessibility </a:t>
            </a:r>
          </a:p>
          <a:p>
            <a:pPr lvl="0"/>
            <a:r>
              <a:rPr lang="en-AU" sz="2400" dirty="0"/>
              <a:t>enforceability</a:t>
            </a:r>
          </a:p>
          <a:p>
            <a:pPr lvl="0"/>
            <a:r>
              <a:rPr lang="en-AU" sz="2400" dirty="0"/>
              <a:t>responsiveness</a:t>
            </a:r>
          </a:p>
          <a:p>
            <a:pPr lvl="0"/>
            <a:r>
              <a:rPr lang="en-AU" sz="2400" dirty="0"/>
              <a:t>protection of individual rights</a:t>
            </a:r>
          </a:p>
          <a:p>
            <a:pPr lvl="0"/>
            <a:r>
              <a:rPr lang="en-AU" sz="2400" dirty="0"/>
              <a:t>meeting society’s needs</a:t>
            </a:r>
          </a:p>
          <a:p>
            <a:pPr lvl="0"/>
            <a:r>
              <a:rPr lang="en-AU" sz="2400" dirty="0"/>
              <a:t>application of the rule of law </a:t>
            </a:r>
          </a:p>
          <a:p>
            <a:pPr lvl="0"/>
            <a:r>
              <a:rPr lang="en-AU" sz="2400" dirty="0"/>
              <a:t>has justice been achieved</a:t>
            </a:r>
            <a:r>
              <a:rPr lang="en-AU" sz="2400" dirty="0" smtClean="0"/>
              <a:t>?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45056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Curriculum </a:t>
            </a:r>
            <a:r>
              <a:rPr lang="en-AU" dirty="0" smtClean="0"/>
              <a:t>Learn to </a:t>
            </a:r>
            <a:r>
              <a:rPr lang="en-AU" dirty="0"/>
              <a:t>Points Addressed in this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7992888" cy="4997152"/>
          </a:xfrm>
        </p:spPr>
        <p:txBody>
          <a:bodyPr>
            <a:normAutofit/>
          </a:bodyPr>
          <a:lstStyle/>
          <a:p>
            <a:pPr lvl="0"/>
            <a:endParaRPr lang="en-AU" dirty="0" smtClean="0"/>
          </a:p>
          <a:p>
            <a:r>
              <a:rPr lang="en-AU" sz="2400" dirty="0" smtClean="0"/>
              <a:t>evaluate </a:t>
            </a:r>
            <a:r>
              <a:rPr lang="en-AU" sz="2400" dirty="0"/>
              <a:t>the effectiveness of international responses in promoting and enforcing human rights</a:t>
            </a:r>
          </a:p>
          <a:p>
            <a:pPr lvl="0"/>
            <a:r>
              <a:rPr lang="en-AU" sz="2400" dirty="0"/>
              <a:t>outline how human rights are incorporated into Australian domestic law</a:t>
            </a:r>
          </a:p>
          <a:p>
            <a:pPr lvl="0"/>
            <a:r>
              <a:rPr lang="en-AU" sz="2400" dirty="0" smtClean="0"/>
              <a:t>evaluate </a:t>
            </a:r>
            <a:r>
              <a:rPr lang="en-AU" sz="2400" dirty="0"/>
              <a:t>the effectiveness of Australian responses in promoting and enforcing human rights</a:t>
            </a:r>
          </a:p>
          <a:p>
            <a:pPr lvl="0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5056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Selected Resources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State Library – Human Trafficking</a:t>
            </a:r>
          </a:p>
          <a:p>
            <a:pPr marL="411480" lvl="1" indent="0">
              <a:buNone/>
            </a:pPr>
            <a:r>
              <a:rPr lang="en-AU" dirty="0">
                <a:hlinkClick r:id="rId2"/>
              </a:rPr>
              <a:t>h</a:t>
            </a:r>
            <a:r>
              <a:rPr lang="en-AU" dirty="0" smtClean="0">
                <a:hlinkClick r:id="rId2"/>
              </a:rPr>
              <a:t>ttp://guides.sl.nsw.gov.au/content.php?pid=273664&amp;sid=2373571</a:t>
            </a:r>
            <a:endParaRPr lang="en-AU" dirty="0" smtClean="0"/>
          </a:p>
          <a:p>
            <a:pPr marL="411480" lvl="1" indent="0">
              <a:buNone/>
            </a:pPr>
            <a:endParaRPr lang="en-AU" dirty="0" smtClean="0"/>
          </a:p>
          <a:p>
            <a:pPr marL="0" lvl="1" indent="0">
              <a:buNone/>
            </a:pPr>
            <a:r>
              <a:rPr lang="en-AU" dirty="0" smtClean="0"/>
              <a:t>State Library – Human Rights</a:t>
            </a:r>
          </a:p>
          <a:p>
            <a:pPr marL="442913" lvl="1" indent="0">
              <a:buNone/>
            </a:pPr>
            <a:r>
              <a:rPr lang="en-AU" dirty="0" smtClean="0">
                <a:hlinkClick r:id="rId3"/>
              </a:rPr>
              <a:t>http://guides.sl.nsw.gov.au/content.php?pid=273664&amp;sid=2373563</a:t>
            </a:r>
            <a:endParaRPr lang="en-AU" dirty="0" smtClean="0"/>
          </a:p>
          <a:p>
            <a:pPr marL="442913" lvl="1" indent="0">
              <a:buNone/>
            </a:pPr>
            <a:endParaRPr lang="en-AU" dirty="0" smtClean="0"/>
          </a:p>
          <a:p>
            <a:pPr marL="0" lvl="1" indent="0">
              <a:buNone/>
            </a:pPr>
            <a:r>
              <a:rPr lang="en-AU" dirty="0"/>
              <a:t>State Library – Human Rights</a:t>
            </a:r>
          </a:p>
          <a:p>
            <a:pPr marL="442913" lvl="1" indent="0">
              <a:buNone/>
            </a:pPr>
            <a:r>
              <a:rPr lang="en-AU" dirty="0" smtClean="0">
                <a:hlinkClick r:id="rId4"/>
              </a:rPr>
              <a:t>http</a:t>
            </a:r>
            <a:r>
              <a:rPr lang="en-AU" dirty="0">
                <a:hlinkClick r:id="rId4"/>
              </a:rPr>
              <a:t>://</a:t>
            </a:r>
            <a:r>
              <a:rPr lang="en-AU" dirty="0" smtClean="0">
                <a:hlinkClick r:id="rId4"/>
              </a:rPr>
              <a:t>rsc2012hscls.wikispaces.com/file/view/State+library+research+guide+Human+Rights.pdf</a:t>
            </a:r>
            <a:endParaRPr lang="en-AU" dirty="0" smtClean="0"/>
          </a:p>
          <a:p>
            <a:pPr marL="442913" lvl="1" indent="0">
              <a:buNone/>
            </a:pPr>
            <a:endParaRPr lang="en-AU" dirty="0"/>
          </a:p>
          <a:p>
            <a:pPr marL="0" lvl="1" indent="0">
              <a:buNone/>
            </a:pPr>
            <a:r>
              <a:rPr lang="en-AU" dirty="0" smtClean="0"/>
              <a:t>Human Rights Commission – Case Studies</a:t>
            </a:r>
          </a:p>
          <a:p>
            <a:pPr marL="442913" lvl="1" indent="0">
              <a:buNone/>
            </a:pPr>
            <a:r>
              <a:rPr lang="en-AU" dirty="0">
                <a:hlinkClick r:id="rId5"/>
              </a:rPr>
              <a:t>https://</a:t>
            </a:r>
            <a:r>
              <a:rPr lang="en-AU" dirty="0" smtClean="0">
                <a:hlinkClick r:id="rId5"/>
              </a:rPr>
              <a:t>www.humanrights.gov.au/human-rights-explained-case-studies-complaints-about-australia-human-rights-committee</a:t>
            </a:r>
            <a:endParaRPr lang="en-AU" dirty="0" smtClean="0"/>
          </a:p>
          <a:p>
            <a:pPr marL="442913" lvl="1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2111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Selected Resources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You Tube – Contemporary Human Rights (Discrimination)</a:t>
            </a:r>
          </a:p>
          <a:p>
            <a:pPr marL="411480" lvl="1" indent="0">
              <a:buNone/>
            </a:pPr>
            <a:r>
              <a:rPr lang="en-AU" dirty="0">
                <a:hlinkClick r:id="rId2"/>
              </a:rPr>
              <a:t>http://</a:t>
            </a:r>
            <a:r>
              <a:rPr lang="en-AU" dirty="0" smtClean="0">
                <a:hlinkClick r:id="rId2"/>
              </a:rPr>
              <a:t>www.youtube.com/watch?v=AHmcbdHjREM</a:t>
            </a:r>
            <a:endParaRPr lang="en-AU" dirty="0" smtClean="0"/>
          </a:p>
          <a:p>
            <a:pPr marL="411480" lvl="1" indent="0">
              <a:buNone/>
            </a:pPr>
            <a:endParaRPr lang="en-AU" dirty="0" smtClean="0"/>
          </a:p>
          <a:p>
            <a:pPr marL="0" lvl="1" indent="0">
              <a:buNone/>
            </a:pPr>
            <a:r>
              <a:rPr lang="en-AU" dirty="0" smtClean="0"/>
              <a:t>Wiki – Summary of Human Rights Topic (Very Good)</a:t>
            </a:r>
          </a:p>
          <a:p>
            <a:pPr marL="442913" lvl="1" indent="0">
              <a:buNone/>
            </a:pPr>
            <a:r>
              <a:rPr lang="en-AU" dirty="0">
                <a:hlinkClick r:id="rId3"/>
              </a:rPr>
              <a:t>http://</a:t>
            </a:r>
            <a:r>
              <a:rPr lang="en-AU" dirty="0" smtClean="0">
                <a:hlinkClick r:id="rId3"/>
              </a:rPr>
              <a:t>bankstowntafehsc.swsi.wikispaces.net/Human+Rights</a:t>
            </a:r>
            <a:endParaRPr lang="en-AU" dirty="0" smtClean="0"/>
          </a:p>
          <a:p>
            <a:pPr marL="442913" lvl="1" indent="0">
              <a:buNone/>
            </a:pPr>
            <a:endParaRPr lang="en-AU" dirty="0" smtClean="0"/>
          </a:p>
          <a:p>
            <a:pPr marL="0" lvl="1" indent="0">
              <a:buNone/>
            </a:pPr>
            <a:r>
              <a:rPr lang="en-AU" dirty="0" smtClean="0"/>
              <a:t>Legal Studies Association of NSW </a:t>
            </a:r>
            <a:r>
              <a:rPr lang="en-AU" dirty="0"/>
              <a:t>– </a:t>
            </a:r>
            <a:r>
              <a:rPr lang="en-AU" dirty="0" smtClean="0"/>
              <a:t>Various papers / issues</a:t>
            </a:r>
            <a:endParaRPr lang="en-AU" dirty="0"/>
          </a:p>
          <a:p>
            <a:pPr marL="442913" lvl="1" indent="0">
              <a:buNone/>
            </a:pPr>
            <a:r>
              <a:rPr lang="en-AU" dirty="0">
                <a:hlinkClick r:id="rId4"/>
              </a:rPr>
              <a:t>http://</a:t>
            </a:r>
            <a:r>
              <a:rPr lang="en-AU" dirty="0" smtClean="0">
                <a:hlinkClick r:id="rId4"/>
              </a:rPr>
              <a:t>www.lsa.net.au/section/84-resources.aspx</a:t>
            </a:r>
            <a:endParaRPr lang="en-AU" dirty="0" smtClean="0"/>
          </a:p>
          <a:p>
            <a:pPr marL="442913" lvl="1" indent="0">
              <a:buNone/>
            </a:pPr>
            <a:endParaRPr lang="en-AU" dirty="0"/>
          </a:p>
          <a:p>
            <a:pPr marL="0" lvl="1" indent="0">
              <a:buNone/>
            </a:pPr>
            <a:r>
              <a:rPr lang="en-AU" dirty="0" err="1" smtClean="0"/>
              <a:t>Ipad</a:t>
            </a:r>
            <a:r>
              <a:rPr lang="en-AU" dirty="0" smtClean="0"/>
              <a:t> - Human Rights App</a:t>
            </a:r>
          </a:p>
          <a:p>
            <a:pPr marL="442913" lvl="1" indent="0">
              <a:buNone/>
            </a:pPr>
            <a:r>
              <a:rPr lang="en-AU" dirty="0">
                <a:hlinkClick r:id="rId5"/>
              </a:rPr>
              <a:t>https://</a:t>
            </a:r>
            <a:r>
              <a:rPr lang="en-AU" dirty="0" smtClean="0">
                <a:hlinkClick r:id="rId5"/>
              </a:rPr>
              <a:t>itunes.apple.com/au/app/human-rights-app-hsc-legal/id526996737?mt=8</a:t>
            </a:r>
            <a:endParaRPr lang="en-AU" dirty="0" smtClean="0"/>
          </a:p>
          <a:p>
            <a:pPr marL="442913" lvl="1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0220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424936" cy="1143000"/>
          </a:xfrm>
        </p:spPr>
        <p:txBody>
          <a:bodyPr/>
          <a:lstStyle/>
          <a:p>
            <a:pPr algn="ctr"/>
            <a:r>
              <a:rPr lang="en-AU" sz="4400" dirty="0" smtClean="0"/>
              <a:t>A highly marked response includes?</a:t>
            </a:r>
            <a:endParaRPr lang="en-AU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280920" cy="5141168"/>
          </a:xfrm>
        </p:spPr>
        <p:txBody>
          <a:bodyPr>
            <a:normAutofit lnSpcReduction="10000"/>
          </a:bodyPr>
          <a:lstStyle/>
          <a:p>
            <a:pPr lvl="0"/>
            <a:r>
              <a:rPr lang="en-AU" sz="2400" dirty="0" smtClean="0"/>
              <a:t>A focus on human trafficking and slavery</a:t>
            </a:r>
          </a:p>
          <a:p>
            <a:pPr lvl="0"/>
            <a:r>
              <a:rPr lang="en-AU" sz="2400" dirty="0" smtClean="0"/>
              <a:t>A clear identification of the links between international and domestic law through an explanation of the relationships between the two. </a:t>
            </a:r>
          </a:p>
          <a:p>
            <a:pPr lvl="0"/>
            <a:r>
              <a:rPr lang="en-AU" sz="2400" dirty="0" smtClean="0"/>
              <a:t>International instruments, domestic legislation and cases are referenced to illustrate the interrelationships between international and domestic laws</a:t>
            </a:r>
          </a:p>
          <a:p>
            <a:pPr lvl="0"/>
            <a:r>
              <a:rPr lang="en-AU" sz="2400" dirty="0" smtClean="0"/>
              <a:t>Critical, criteria driven, analysis of how effective international and domestic laws realistically provide a protective framework for human rights</a:t>
            </a:r>
          </a:p>
          <a:p>
            <a:pPr lvl="0"/>
            <a:r>
              <a:rPr lang="en-AU" sz="2400" dirty="0" smtClean="0"/>
              <a:t>Issues are clearly stated, logically ordered,  linked and synthesised in a well structured essay format</a:t>
            </a:r>
          </a:p>
          <a:p>
            <a:pPr lvl="0"/>
            <a:r>
              <a:rPr lang="en-AU" sz="2400" dirty="0" smtClean="0"/>
              <a:t>Legal terminology is appropriately used and legal concepts correctly integrated into the response</a:t>
            </a:r>
          </a:p>
          <a:p>
            <a:pPr lvl="0"/>
            <a:endParaRPr lang="en-AU" sz="2400" dirty="0"/>
          </a:p>
          <a:p>
            <a:pPr lvl="0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9134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Breaking Down the Question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pPr marL="114300" indent="0">
              <a:buNone/>
            </a:pPr>
            <a:r>
              <a:rPr lang="en-AU" sz="3200" dirty="0" smtClean="0"/>
              <a:t>With reference to human trafficking and slavery, evaluate the role of law reform in the protection of human rights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87346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“With reference to”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7920880" cy="4800600"/>
          </a:xfrm>
        </p:spPr>
        <p:txBody>
          <a:bodyPr/>
          <a:lstStyle/>
          <a:p>
            <a:endParaRPr lang="en-AU" dirty="0" smtClean="0"/>
          </a:p>
          <a:p>
            <a:endParaRPr lang="en-AU" dirty="0" smtClean="0"/>
          </a:p>
          <a:p>
            <a:pPr marL="114300" indent="0">
              <a:buNone/>
            </a:pPr>
            <a:r>
              <a:rPr lang="en-AU" sz="3200" dirty="0" smtClean="0"/>
              <a:t>Asks you to focus on particular issues – in this case human trafficking and slavery</a:t>
            </a:r>
          </a:p>
          <a:p>
            <a:pPr marL="114300" indent="0">
              <a:buNone/>
            </a:pPr>
            <a:endParaRPr lang="en-AU" sz="3200" dirty="0"/>
          </a:p>
          <a:p>
            <a:pPr marL="114300" indent="0">
              <a:buNone/>
            </a:pPr>
            <a:r>
              <a:rPr lang="en-AU" sz="3200" dirty="0" smtClean="0"/>
              <a:t>The issues of human trafficking and slavery become the contextual ‘lens’ through which you approach and answer the question</a:t>
            </a:r>
          </a:p>
        </p:txBody>
      </p:sp>
    </p:spTree>
    <p:extLst>
      <p:ext uri="{BB962C8B-B14F-4D97-AF65-F5344CB8AC3E}">
        <p14:creationId xmlns:p14="http://schemas.microsoft.com/office/powerpoint/2010/main" val="225229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136904" cy="1143000"/>
          </a:xfrm>
        </p:spPr>
        <p:txBody>
          <a:bodyPr/>
          <a:lstStyle/>
          <a:p>
            <a:r>
              <a:rPr lang="en-AU" dirty="0" smtClean="0"/>
              <a:t>“</a:t>
            </a:r>
            <a:r>
              <a:rPr lang="en-AU" sz="4800" dirty="0"/>
              <a:t>human trafficking and </a:t>
            </a:r>
            <a:r>
              <a:rPr lang="en-AU" sz="4800" dirty="0" smtClean="0"/>
              <a:t>slavery”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en-AU" sz="2800" dirty="0" smtClean="0"/>
              <a:t>Define the terms</a:t>
            </a:r>
          </a:p>
          <a:p>
            <a:pPr marL="114300" indent="0" algn="ctr">
              <a:buNone/>
            </a:pPr>
            <a:endParaRPr lang="en-AU" dirty="0" smtClean="0"/>
          </a:p>
          <a:p>
            <a:r>
              <a:rPr lang="en-AU" sz="2400" dirty="0"/>
              <a:t>human </a:t>
            </a:r>
            <a:r>
              <a:rPr lang="en-AU" sz="2400" dirty="0" smtClean="0"/>
              <a:t>trafficking - </a:t>
            </a:r>
            <a:r>
              <a:rPr lang="en-AU" dirty="0"/>
              <a:t>Article 3, paragraph (a) of the </a:t>
            </a:r>
            <a:r>
              <a:rPr lang="en-AU" dirty="0">
                <a:hlinkClick r:id="rId2"/>
              </a:rPr>
              <a:t>Protocol to Prevent, Suppress and Punish Trafficking in Persons</a:t>
            </a:r>
            <a:r>
              <a:rPr lang="en-AU" dirty="0"/>
              <a:t> defines Trafficking in Persons as the </a:t>
            </a:r>
            <a:r>
              <a:rPr lang="en-AU" b="1" dirty="0"/>
              <a:t>recruitment, transportation, transfer, harbouring or receipt of persons</a:t>
            </a:r>
            <a:r>
              <a:rPr lang="en-AU" dirty="0"/>
              <a:t>, by means of the threat or use of force or other </a:t>
            </a:r>
            <a:r>
              <a:rPr lang="en-AU" b="1" dirty="0"/>
              <a:t>forms of coercion</a:t>
            </a:r>
            <a:r>
              <a:rPr lang="en-AU" dirty="0"/>
              <a:t>, of abduction, of fraud, of deception, of the abuse of power or of a position of vulnerability or of the giving or receiving of payments or benefits to achieve the consent of a person having control over another person, </a:t>
            </a:r>
            <a:r>
              <a:rPr lang="en-AU" b="1" dirty="0"/>
              <a:t>for the purpose of exploitation</a:t>
            </a:r>
            <a:r>
              <a:rPr lang="en-AU" dirty="0"/>
              <a:t>. </a:t>
            </a: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225229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AU" sz="3600" dirty="0"/>
              <a:t>Define the terms</a:t>
            </a:r>
          </a:p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r>
              <a:rPr lang="en-AU" sz="3200" dirty="0" smtClean="0"/>
              <a:t>Slavery - </a:t>
            </a:r>
            <a:r>
              <a:rPr lang="en-AU" sz="3200" dirty="0"/>
              <a:t>The Slavery Convention (1926) says that “slavery is the status or condition of a person over whom any or all of the powers attaching to the </a:t>
            </a:r>
            <a:r>
              <a:rPr lang="en-AU" sz="3200" b="1" dirty="0"/>
              <a:t>right of ownership </a:t>
            </a:r>
            <a:r>
              <a:rPr lang="en-AU" sz="3200" dirty="0"/>
              <a:t>are exercised</a:t>
            </a:r>
            <a:r>
              <a:rPr lang="en-AU" sz="3200" dirty="0" smtClean="0"/>
              <a:t>.”</a:t>
            </a:r>
          </a:p>
          <a:p>
            <a:pPr marL="114300" indent="0">
              <a:buNone/>
            </a:pPr>
            <a:endParaRPr lang="en-AU" sz="3200" dirty="0"/>
          </a:p>
          <a:p>
            <a:pPr marL="114300" indent="0">
              <a:buNone/>
            </a:pPr>
            <a:endParaRPr lang="en-AU" sz="3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6204" y="294765"/>
            <a:ext cx="813690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 smtClean="0"/>
              <a:t>“</a:t>
            </a:r>
            <a:r>
              <a:rPr lang="en-AU" sz="4800" dirty="0" smtClean="0"/>
              <a:t>human trafficking and slavery”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5229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600" dirty="0" smtClean="0"/>
              <a:t>“Evaluate” - use these Criteria prompts</a:t>
            </a:r>
            <a:endParaRPr lang="en-AU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990469"/>
              </p:ext>
            </p:extLst>
          </p:nvPr>
        </p:nvGraphicFramePr>
        <p:xfrm>
          <a:off x="323528" y="1737360"/>
          <a:ext cx="8568952" cy="458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5760640"/>
              </a:tblGrid>
              <a:tr h="360040">
                <a:tc>
                  <a:txBody>
                    <a:bodyPr/>
                    <a:lstStyle/>
                    <a:p>
                      <a:r>
                        <a:rPr lang="en-AU" dirty="0" smtClean="0"/>
                        <a:t>Criteria</a:t>
                      </a:r>
                      <a:endParaRPr lang="en-A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 smtClean="0"/>
                        <a:t>What</a:t>
                      </a:r>
                      <a:r>
                        <a:rPr lang="en-AU" baseline="0" dirty="0" smtClean="0"/>
                        <a:t> does this mean?</a:t>
                      </a:r>
                      <a:endParaRPr lang="en-A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 smtClean="0"/>
                        <a:t>resource efficiency</a:t>
                      </a:r>
                    </a:p>
                    <a:p>
                      <a:endParaRPr lang="en-A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 smtClean="0"/>
                        <a:t>Generate the greatest possible benefit using the smallest possible quantity of legal resources</a:t>
                      </a:r>
                      <a:endParaRPr lang="en-A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 smtClean="0"/>
                        <a:t>accessibility 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Legal resources available to as many people as possible</a:t>
                      </a:r>
                      <a:endParaRPr lang="en-A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enforceability</a:t>
                      </a:r>
                      <a:endParaRPr lang="en-A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To compel behaviour</a:t>
                      </a:r>
                      <a:r>
                        <a:rPr lang="en-AU" baseline="0" dirty="0" smtClean="0"/>
                        <a:t> or obedience to enforce a law</a:t>
                      </a:r>
                      <a:endParaRPr lang="en-A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responsiveness</a:t>
                      </a:r>
                      <a:endParaRPr lang="en-A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The</a:t>
                      </a:r>
                      <a:r>
                        <a:rPr lang="en-AU" baseline="0" dirty="0" smtClean="0"/>
                        <a:t> ability of the  legal or non-legal measures to adjust quickly or react to the people or events</a:t>
                      </a:r>
                      <a:endParaRPr lang="en-A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protection of individual rights </a:t>
                      </a:r>
                      <a:endParaRPr lang="en-A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To prevent someone or something from</a:t>
                      </a:r>
                      <a:r>
                        <a:rPr lang="en-AU" baseline="0" dirty="0" smtClean="0"/>
                        <a:t> suffering harm or injury</a:t>
                      </a:r>
                      <a:endParaRPr lang="en-A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application of the rule of law </a:t>
                      </a:r>
                      <a:endParaRPr lang="en-A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Rule of law the principle that no one is above the law; has due process been followed by law enforcement</a:t>
                      </a:r>
                      <a:r>
                        <a:rPr lang="en-AU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law makers? </a:t>
                      </a:r>
                      <a:endParaRPr lang="en-AU" b="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has justice been achieved? </a:t>
                      </a:r>
                      <a:endParaRPr lang="en-A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Is the outcome fair &amp; reasonable?</a:t>
                      </a:r>
                      <a:r>
                        <a:rPr lang="en-AU" baseline="0" dirty="0" smtClean="0"/>
                        <a:t> Has there been a fair hearing by an unbiased decision maker?  </a:t>
                      </a:r>
                      <a:endParaRPr lang="en-AU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229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“Role of Law Reform”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AU" dirty="0" smtClean="0"/>
          </a:p>
          <a:p>
            <a:endParaRPr lang="en-AU" dirty="0" smtClean="0"/>
          </a:p>
          <a:p>
            <a:endParaRPr lang="en-AU" dirty="0" smtClean="0"/>
          </a:p>
          <a:p>
            <a:pPr marL="114300" indent="0">
              <a:buNone/>
            </a:pPr>
            <a:r>
              <a:rPr lang="en-AU" sz="3200" dirty="0" smtClean="0"/>
              <a:t>Role of law reform – how </a:t>
            </a:r>
            <a:r>
              <a:rPr lang="en-AU" sz="3200" b="1" dirty="0" smtClean="0"/>
              <a:t>effectively</a:t>
            </a:r>
            <a:r>
              <a:rPr lang="en-AU" sz="3200" dirty="0" smtClean="0"/>
              <a:t> has the law adapted to implement human rights entitlements?</a:t>
            </a:r>
          </a:p>
          <a:p>
            <a:pPr marL="114300" indent="0">
              <a:buNone/>
            </a:pPr>
            <a:endParaRPr lang="en-AU" sz="3200" dirty="0" smtClean="0"/>
          </a:p>
          <a:p>
            <a:pPr marL="114300" indent="0" algn="ctr">
              <a:buNone/>
            </a:pPr>
            <a:r>
              <a:rPr lang="en-AU" sz="3200" dirty="0" smtClean="0"/>
              <a:t>“Law” refers to international AND domestic legal instruments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25229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“Protection of Human Rights”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AU" dirty="0" smtClean="0"/>
          </a:p>
          <a:p>
            <a:pPr marL="114300" indent="0">
              <a:buNone/>
            </a:pPr>
            <a:r>
              <a:rPr lang="en-AU" sz="3200" dirty="0" smtClean="0"/>
              <a:t>The protection of human rights</a:t>
            </a:r>
          </a:p>
          <a:p>
            <a:pPr marL="114300" indent="0">
              <a:buNone/>
            </a:pPr>
            <a:endParaRPr lang="en-AU" sz="3200" dirty="0"/>
          </a:p>
          <a:p>
            <a:pPr marL="114300" indent="0">
              <a:buNone/>
            </a:pPr>
            <a:r>
              <a:rPr lang="en-AU" sz="3200" dirty="0" smtClean="0"/>
              <a:t>Issues to consider include:</a:t>
            </a:r>
          </a:p>
          <a:p>
            <a:pPr marL="987425" indent="-633413">
              <a:buNone/>
            </a:pPr>
            <a:r>
              <a:rPr lang="en-AU" sz="3200" dirty="0"/>
              <a:t>	</a:t>
            </a:r>
            <a:r>
              <a:rPr lang="en-AU" sz="3200" dirty="0" smtClean="0"/>
              <a:t>What rights are effectively protected?</a:t>
            </a:r>
          </a:p>
          <a:p>
            <a:pPr marL="987425" indent="-633413">
              <a:buNone/>
            </a:pPr>
            <a:r>
              <a:rPr lang="en-AU" sz="3200" dirty="0" smtClean="0"/>
              <a:t>	What rights are NOT effectively protected?</a:t>
            </a:r>
          </a:p>
          <a:p>
            <a:pPr marL="987425" indent="-633413">
              <a:buNone/>
            </a:pPr>
            <a:r>
              <a:rPr lang="en-AU" sz="3200" dirty="0"/>
              <a:t>	</a:t>
            </a:r>
            <a:r>
              <a:rPr lang="en-AU" sz="3200" dirty="0" smtClean="0"/>
              <a:t>Why and how are rights ineffectively or effectively protected?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450562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Curriculum Learn to Points </a:t>
            </a:r>
            <a:r>
              <a:rPr lang="en-AU" dirty="0" smtClean="0"/>
              <a:t>You Did in Prelim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AU" dirty="0" smtClean="0"/>
          </a:p>
          <a:p>
            <a:pPr lvl="0"/>
            <a:r>
              <a:rPr lang="en-AU" sz="2400" dirty="0"/>
              <a:t>distinguish between domestic and international law and examine the impact of state </a:t>
            </a:r>
            <a:r>
              <a:rPr lang="en-AU" sz="2400" dirty="0" smtClean="0"/>
              <a:t>sovereignty</a:t>
            </a:r>
          </a:p>
          <a:p>
            <a:pPr lvl="0"/>
            <a:r>
              <a:rPr lang="en-AU" sz="2400" dirty="0"/>
              <a:t>describe the role of the various organisations involved in international law</a:t>
            </a:r>
          </a:p>
          <a:p>
            <a:pPr lvl="0"/>
            <a:r>
              <a:rPr lang="en-AU" sz="2400" dirty="0"/>
              <a:t>examine how international law impacts on and is incorporated into Australian law</a:t>
            </a:r>
          </a:p>
          <a:p>
            <a:pPr lvl="0"/>
            <a:r>
              <a:rPr lang="en-AU" sz="2400" dirty="0"/>
              <a:t>examine the conditions that give rise to law reform</a:t>
            </a:r>
          </a:p>
          <a:p>
            <a:pPr lvl="0"/>
            <a:r>
              <a:rPr lang="en-AU" sz="2400" dirty="0" smtClean="0"/>
              <a:t>describe </a:t>
            </a:r>
            <a:r>
              <a:rPr lang="en-AU" sz="2400" dirty="0"/>
              <a:t>the role of agencies involved in law </a:t>
            </a:r>
            <a:r>
              <a:rPr lang="en-AU" sz="2400" dirty="0" smtClean="0"/>
              <a:t>reform</a:t>
            </a:r>
            <a:endParaRPr lang="en-AU" sz="2400" dirty="0"/>
          </a:p>
          <a:p>
            <a:r>
              <a:rPr lang="en-AU" sz="2400" dirty="0"/>
              <a:t>assess the effectiveness of law reform in achieving just outcomes with regard to a contemporary law reform issue.</a:t>
            </a:r>
          </a:p>
          <a:p>
            <a:pPr lvl="0"/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45056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174</TotalTime>
  <Words>624</Words>
  <Application>Microsoft Office PowerPoint</Application>
  <PresentationFormat>On-screen Show (4:3)</PresentationFormat>
  <Paragraphs>110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Adjacency</vt:lpstr>
      <vt:lpstr>The Assignment Question</vt:lpstr>
      <vt:lpstr>Breaking Down the Question</vt:lpstr>
      <vt:lpstr>“With reference to”</vt:lpstr>
      <vt:lpstr>“human trafficking and slavery”</vt:lpstr>
      <vt:lpstr>PowerPoint Presentation</vt:lpstr>
      <vt:lpstr>“Evaluate” - use these Criteria prompts</vt:lpstr>
      <vt:lpstr>“Role of Law Reform”</vt:lpstr>
      <vt:lpstr>“Protection of Human Rights”</vt:lpstr>
      <vt:lpstr>Curriculum Learn to Points You Did in Prelim</vt:lpstr>
      <vt:lpstr>Curriculum Learn to Points Addressed in this Assessment</vt:lpstr>
      <vt:lpstr>Curriculum Learn to Points Addressed in this Assessment</vt:lpstr>
      <vt:lpstr>Selected Resources</vt:lpstr>
      <vt:lpstr>Selected Resources</vt:lpstr>
      <vt:lpstr>A highly marked response includes?</vt:lpstr>
    </vt:vector>
  </TitlesOfParts>
  <Company>Lismore Catholic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Assignment Question</dc:title>
  <dc:creator>PMAC-S-CFRANEY$</dc:creator>
  <cp:lastModifiedBy>PMAC-S-CFRANEY$</cp:lastModifiedBy>
  <cp:revision>15</cp:revision>
  <cp:lastPrinted>2014-02-25T00:07:25Z</cp:lastPrinted>
  <dcterms:created xsi:type="dcterms:W3CDTF">2014-02-24T02:23:16Z</dcterms:created>
  <dcterms:modified xsi:type="dcterms:W3CDTF">2014-02-25T00:08:44Z</dcterms:modified>
</cp:coreProperties>
</file>