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sldIdLst>
    <p:sldId id="258" r:id="rId2"/>
    <p:sldId id="256" r:id="rId3"/>
    <p:sldId id="257" r:id="rId4"/>
    <p:sldId id="259" r:id="rId5"/>
    <p:sldId id="260" r:id="rId6"/>
    <p:sldId id="261" r:id="rId7"/>
    <p:sldId id="267" r:id="rId8"/>
    <p:sldId id="263" r:id="rId9"/>
    <p:sldId id="265" r:id="rId10"/>
    <p:sldId id="262" r:id="rId11"/>
    <p:sldId id="264" r:id="rId12"/>
    <p:sldId id="268" r:id="rId13"/>
  </p:sldIdLst>
  <p:sldSz cx="9144000" cy="6858000" type="screen4x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2787"/>
    <p:restoredTop sz="90929"/>
  </p:normalViewPr>
  <p:slideViewPr>
    <p:cSldViewPr>
      <p:cViewPr>
        <p:scale>
          <a:sx n="70" d="100"/>
          <a:sy n="70" d="100"/>
        </p:scale>
        <p:origin x="-1068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A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solidFill>
          <a:srgbClr val="C0C0C0"/>
        </a:solidFill>
        <a:ln w="3175">
          <a:solidFill>
            <a:schemeClr val="tx1"/>
          </a:solidFill>
          <a:prstDash val="solid"/>
        </a:ln>
      </c:spPr>
    </c:floor>
    <c:sideWall>
      <c:thickness val="0"/>
      <c:spPr>
        <a:noFill/>
        <a:ln w="12700">
          <a:solidFill>
            <a:schemeClr val="tx1"/>
          </a:solidFill>
          <a:prstDash val="solid"/>
        </a:ln>
      </c:spPr>
    </c:sideWall>
    <c:backWall>
      <c:thickness val="0"/>
      <c:spPr>
        <a:noFill/>
        <a:ln w="12700">
          <a:solidFill>
            <a:schemeClr val="tx1"/>
          </a:solidFill>
          <a:prstDash val="solid"/>
        </a:ln>
      </c:spPr>
    </c:backWall>
    <c:plotArea>
      <c:layout/>
      <c:bar3DChart>
        <c:barDir val="col"/>
        <c:grouping val="clustered"/>
        <c:varyColors val="0"/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gapDepth val="0"/>
        <c:shape val="box"/>
        <c:axId val="23743872"/>
        <c:axId val="25003136"/>
        <c:axId val="0"/>
      </c:bar3DChart>
      <c:catAx>
        <c:axId val="23743872"/>
        <c:scaling>
          <c:orientation val="minMax"/>
        </c:scaling>
        <c:delete val="0"/>
        <c:axPos val="b"/>
        <c:majorTickMark val="out"/>
        <c:minorTickMark val="none"/>
        <c:tickLblPos val="low"/>
        <c:spPr>
          <a:ln w="3175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800" b="1" i="0" u="none" strike="noStrike" baseline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defRPr>
            </a:pPr>
            <a:endParaRPr lang="en-US"/>
          </a:p>
        </c:txPr>
        <c:crossAx val="25003136"/>
        <c:crosses val="autoZero"/>
        <c:auto val="1"/>
        <c:lblAlgn val="ctr"/>
        <c:lblOffset val="100"/>
        <c:tickMarkSkip val="1"/>
        <c:noMultiLvlLbl val="0"/>
      </c:catAx>
      <c:valAx>
        <c:axId val="25003136"/>
        <c:scaling>
          <c:orientation val="minMax"/>
        </c:scaling>
        <c:delete val="0"/>
        <c:axPos val="l"/>
        <c:majorGridlines>
          <c:spPr>
            <a:ln w="3175">
              <a:solidFill>
                <a:schemeClr val="tx1"/>
              </a:solidFill>
              <a:prstDash val="solid"/>
            </a:ln>
          </c:spPr>
        </c:majorGridlines>
        <c:majorTickMark val="out"/>
        <c:minorTickMark val="none"/>
        <c:tickLblPos val="nextTo"/>
        <c:spPr>
          <a:ln w="3175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800" b="1" i="0" u="none" strike="noStrike" baseline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defRPr>
            </a:pPr>
            <a:endParaRPr lang="en-US"/>
          </a:p>
        </c:txPr>
        <c:crossAx val="23743872"/>
        <c:crosses val="autoZero"/>
        <c:crossBetween val="between"/>
      </c:valAx>
      <c:spPr>
        <a:noFill/>
        <a:ln w="25399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800" b="1" i="0" u="none" strike="noStrike" baseline="0">
          <a:solidFill>
            <a:schemeClr val="tx1"/>
          </a:solidFill>
          <a:latin typeface="Times New Roman"/>
          <a:ea typeface="Times New Roman"/>
          <a:cs typeface="Times New Roman"/>
        </a:defRPr>
      </a:pPr>
      <a:endParaRPr lang="en-US"/>
    </a:p>
  </c:txPr>
  <c:externalData r:id="rId1">
    <c:autoUpdate val="0"/>
  </c:externalData>
  <c:userShapes r:id="rId2"/>
</c:chartSpace>
</file>

<file path=ppt/drawing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png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0.50025</cdr:x>
      <cdr:y>0.5</cdr:y>
    </cdr:from>
    <cdr:to>
      <cdr:x>0.504</cdr:x>
      <cdr:y>0.60425</cdr:y>
    </cdr:to>
    <cdr:sp macro="" textlink="">
      <cdr:nvSpPr>
        <cdr:cNvPr id="1026" name="Text Box 2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3840494" y="2009775"/>
          <a:ext cx="28790" cy="419038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  <a:effectLst xmlns:a="http://schemas.openxmlformats.org/drawingml/2006/main"/>
      </cdr:spPr>
    </cdr:sp>
  </cdr:relSizeAnchor>
  <cdr:relSizeAnchor xmlns:cdr="http://schemas.openxmlformats.org/drawingml/2006/chartDrawing">
    <cdr:from>
      <cdr:x>0.14425</cdr:x>
      <cdr:y>0</cdr:y>
    </cdr:from>
    <cdr:to>
      <cdr:x>0.9085</cdr:x>
      <cdr:y>0.993</cdr:y>
    </cdr:to>
    <cdr:pic>
      <cdr:nvPicPr>
        <cdr:cNvPr id="1027" name="Picture 3"/>
        <cdr:cNvPicPr>
          <a:picLocks xmlns:a="http://schemas.openxmlformats.org/drawingml/2006/main" noChangeAspect="1" noChangeArrowheads="1"/>
        </cdr:cNvPicPr>
      </cdr:nvPicPr>
      <cdr:blipFill>
        <a:blip xmlns:a="http://schemas.openxmlformats.org/drawingml/2006/main" xmlns:r="http://schemas.openxmlformats.org/officeDocument/2006/relationships" r:embed="rId1"/>
        <a:srcRect xmlns:a="http://schemas.openxmlformats.org/drawingml/2006/main"/>
        <a:stretch xmlns:a="http://schemas.openxmlformats.org/drawingml/2006/main">
          <a:fillRect/>
        </a:stretch>
      </cdr:blipFill>
      <cdr:spPr bwMode="auto">
        <a:xfrm xmlns:a="http://schemas.openxmlformats.org/drawingml/2006/main">
          <a:off x="1107429" y="0"/>
          <a:ext cx="5867262" cy="3991413"/>
        </a:xfrm>
        <a:prstGeom xmlns:a="http://schemas.openxmlformats.org/drawingml/2006/main" prst="rect">
          <a:avLst/>
        </a:prstGeom>
        <a:noFill xmlns:a="http://schemas.openxmlformats.org/drawingml/2006/main"/>
      </cdr:spPr>
    </cdr:pic>
  </cdr:relSizeAnchor>
  <cdr:relSizeAnchor xmlns:cdr="http://schemas.openxmlformats.org/drawingml/2006/chartDrawing">
    <cdr:from>
      <cdr:x>0.50025</cdr:x>
      <cdr:y>0.5</cdr:y>
    </cdr:from>
    <cdr:to>
      <cdr:x>0.504</cdr:x>
      <cdr:y>0.60425</cdr:y>
    </cdr:to>
    <cdr:sp macro="" textlink="">
      <cdr:nvSpPr>
        <cdr:cNvPr id="1028" name="Text Box 4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3840494" y="2009775"/>
          <a:ext cx="28790" cy="419038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  <a:effectLst xmlns:a="http://schemas.openxmlformats.org/drawingml/2006/main"/>
      </cdr:spPr>
    </cdr:sp>
  </cdr:relSizeAnchor>
</c:userShap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362" name="Group 2"/>
          <p:cNvGrpSpPr>
            <a:grpSpLocks/>
          </p:cNvGrpSpPr>
          <p:nvPr/>
        </p:nvGrpSpPr>
        <p:grpSpPr bwMode="auto">
          <a:xfrm>
            <a:off x="177800" y="230188"/>
            <a:ext cx="203200" cy="6503987"/>
            <a:chOff x="112" y="145"/>
            <a:chExt cx="128" cy="4097"/>
          </a:xfrm>
        </p:grpSpPr>
        <p:sp>
          <p:nvSpPr>
            <p:cNvPr id="15363" name="Rectangle 3"/>
            <p:cNvSpPr>
              <a:spLocks noChangeArrowheads="1"/>
            </p:cNvSpPr>
            <p:nvPr/>
          </p:nvSpPr>
          <p:spPr bwMode="auto">
            <a:xfrm flipH="1">
              <a:off x="192" y="162"/>
              <a:ext cx="48" cy="408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folHlink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5364" name="Rectangle 4"/>
            <p:cNvSpPr>
              <a:spLocks noChangeArrowheads="1"/>
            </p:cNvSpPr>
            <p:nvPr/>
          </p:nvSpPr>
          <p:spPr bwMode="auto">
            <a:xfrm>
              <a:off x="112" y="145"/>
              <a:ext cx="48" cy="3941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/>
            </a:p>
          </p:txBody>
        </p:sp>
      </p:grpSp>
      <p:grpSp>
        <p:nvGrpSpPr>
          <p:cNvPr id="15365" name="Group 5"/>
          <p:cNvGrpSpPr>
            <a:grpSpLocks/>
          </p:cNvGrpSpPr>
          <p:nvPr/>
        </p:nvGrpSpPr>
        <p:grpSpPr bwMode="auto">
          <a:xfrm>
            <a:off x="8793163" y="220663"/>
            <a:ext cx="198437" cy="6408737"/>
            <a:chOff x="5539" y="139"/>
            <a:chExt cx="125" cy="4037"/>
          </a:xfrm>
        </p:grpSpPr>
        <p:sp>
          <p:nvSpPr>
            <p:cNvPr id="15366" name="Rectangle 6"/>
            <p:cNvSpPr>
              <a:spLocks noChangeArrowheads="1"/>
            </p:cNvSpPr>
            <p:nvPr/>
          </p:nvSpPr>
          <p:spPr bwMode="auto">
            <a:xfrm rot="-10800000" flipH="1" flipV="1">
              <a:off x="5621" y="139"/>
              <a:ext cx="43" cy="3989"/>
            </a:xfrm>
            <a:prstGeom prst="rect">
              <a:avLst/>
            </a:prstGeom>
            <a:gradFill rotWithShape="0">
              <a:gsLst>
                <a:gs pos="0">
                  <a:schemeClr val="accent1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5367" name="Rectangle 7"/>
            <p:cNvSpPr>
              <a:spLocks noChangeArrowheads="1"/>
            </p:cNvSpPr>
            <p:nvPr/>
          </p:nvSpPr>
          <p:spPr bwMode="auto">
            <a:xfrm rot="10800000" flipV="1">
              <a:off x="5539" y="240"/>
              <a:ext cx="49" cy="3936"/>
            </a:xfrm>
            <a:prstGeom prst="rect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GB"/>
            </a:p>
          </p:txBody>
        </p:sp>
      </p:grpSp>
      <p:grpSp>
        <p:nvGrpSpPr>
          <p:cNvPr id="15368" name="Group 8"/>
          <p:cNvGrpSpPr>
            <a:grpSpLocks/>
          </p:cNvGrpSpPr>
          <p:nvPr/>
        </p:nvGrpSpPr>
        <p:grpSpPr bwMode="auto">
          <a:xfrm>
            <a:off x="412750" y="6477000"/>
            <a:ext cx="8686800" cy="228600"/>
            <a:chOff x="260" y="4080"/>
            <a:chExt cx="5472" cy="144"/>
          </a:xfrm>
        </p:grpSpPr>
        <p:sp>
          <p:nvSpPr>
            <p:cNvPr id="15369" name="Rectangle 9"/>
            <p:cNvSpPr>
              <a:spLocks noChangeArrowheads="1"/>
            </p:cNvSpPr>
            <p:nvPr/>
          </p:nvSpPr>
          <p:spPr bwMode="auto">
            <a:xfrm rot="5400000" flipV="1">
              <a:off x="2972" y="1368"/>
              <a:ext cx="48" cy="5472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accent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5370" name="Rectangle 10"/>
            <p:cNvSpPr>
              <a:spLocks noChangeArrowheads="1"/>
            </p:cNvSpPr>
            <p:nvPr/>
          </p:nvSpPr>
          <p:spPr bwMode="auto">
            <a:xfrm rot="5400000" flipV="1">
              <a:off x="2914" y="1522"/>
              <a:ext cx="48" cy="5355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GB"/>
            </a:p>
          </p:txBody>
        </p:sp>
      </p:grpSp>
      <p:grpSp>
        <p:nvGrpSpPr>
          <p:cNvPr id="15371" name="Group 11"/>
          <p:cNvGrpSpPr>
            <a:grpSpLocks/>
          </p:cNvGrpSpPr>
          <p:nvPr/>
        </p:nvGrpSpPr>
        <p:grpSpPr bwMode="auto">
          <a:xfrm>
            <a:off x="76200" y="176213"/>
            <a:ext cx="8745538" cy="161925"/>
            <a:chOff x="48" y="111"/>
            <a:chExt cx="5509" cy="102"/>
          </a:xfrm>
        </p:grpSpPr>
        <p:sp>
          <p:nvSpPr>
            <p:cNvPr id="15372" name="Rectangle 12"/>
            <p:cNvSpPr>
              <a:spLocks noChangeArrowheads="1"/>
            </p:cNvSpPr>
            <p:nvPr/>
          </p:nvSpPr>
          <p:spPr bwMode="auto">
            <a:xfrm rot="5400000" flipV="1">
              <a:off x="2853" y="-2491"/>
              <a:ext cx="37" cy="5371"/>
            </a:xfrm>
            <a:prstGeom prst="rect">
              <a:avLst/>
            </a:prstGeom>
            <a:gradFill rotWithShape="0">
              <a:gsLst>
                <a:gs pos="0">
                  <a:schemeClr val="hlink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5373" name="Rectangle 13"/>
            <p:cNvSpPr>
              <a:spLocks noChangeArrowheads="1"/>
            </p:cNvSpPr>
            <p:nvPr/>
          </p:nvSpPr>
          <p:spPr bwMode="auto">
            <a:xfrm rot="5400000" flipV="1">
              <a:off x="2784" y="-2625"/>
              <a:ext cx="38" cy="5509"/>
            </a:xfrm>
            <a:prstGeom prst="rect">
              <a:avLst/>
            </a:prstGeom>
            <a:gradFill rotWithShape="0">
              <a:gsLst>
                <a:gs pos="0">
                  <a:schemeClr val="accent1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GB"/>
            </a:p>
          </p:txBody>
        </p:sp>
      </p:grpSp>
      <p:sp>
        <p:nvSpPr>
          <p:cNvPr id="15374" name="Rectangle 14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981200"/>
            <a:ext cx="7772400" cy="1143000"/>
          </a:xfrm>
        </p:spPr>
        <p:txBody>
          <a:bodyPr anchor="ctr"/>
          <a:lstStyle>
            <a:lvl1pPr algn="ctr">
              <a:defRPr sz="4000">
                <a:solidFill>
                  <a:schemeClr val="tx1"/>
                </a:solidFill>
              </a:defRPr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15375" name="Rectangle 15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 sz="2800"/>
            </a:lvl1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15376" name="Rectangle 16"/>
          <p:cNvSpPr>
            <a:spLocks noGrp="1" noChangeArrowheads="1"/>
          </p:cNvSpPr>
          <p:nvPr>
            <p:ph type="dt" sz="quarter" idx="2"/>
          </p:nvPr>
        </p:nvSpPr>
        <p:spPr>
          <a:xfrm>
            <a:off x="439738" y="5989638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15377" name="Rectangle 17"/>
          <p:cNvSpPr>
            <a:spLocks noGrp="1" noChangeArrowheads="1"/>
          </p:cNvSpPr>
          <p:nvPr>
            <p:ph type="ftr" sz="quarter" idx="3"/>
          </p:nvPr>
        </p:nvSpPr>
        <p:spPr>
          <a:xfrm>
            <a:off x="3135313" y="6002338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15378" name="Rectangle 18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800850" y="5978525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040AD90A-627B-4C0E-AA8D-DDFC420EB271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3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3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53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53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53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53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53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53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542F63D-F23F-4E2A-8FC1-3DEC172F78DF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334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3340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1A61BB5-8C45-4CD7-B177-165C1A70F207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990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685800" y="1752600"/>
            <a:ext cx="7772400" cy="4191000"/>
          </a:xfrm>
        </p:spPr>
        <p:txBody>
          <a:bodyPr/>
          <a:lstStyle/>
          <a:p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0198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0198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858000" y="60198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C484818D-4574-437C-A289-EBEEDCCB6398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7F4B5BB-D81C-40F5-8312-8493CF92DF35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5390D73-B635-4BB1-9F7A-EC967C9748BC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752600"/>
            <a:ext cx="3810000" cy="4191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52600"/>
            <a:ext cx="3810000" cy="4191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C95964-2BCD-470B-8A15-AD913654A788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8BD5C5B-1385-4748-92EE-EF4B887F8B47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D5AD191-D4B2-490D-82BB-FD3D30B784C2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FD8E3B0-5FA1-474A-A087-E3B5C8360928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06804A6-19CD-4544-B537-ED9808614AAB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DDCD6B9-562F-4128-9862-66EC30BBF117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338" name="Group 2"/>
          <p:cNvGrpSpPr>
            <a:grpSpLocks/>
          </p:cNvGrpSpPr>
          <p:nvPr/>
        </p:nvGrpSpPr>
        <p:grpSpPr bwMode="auto">
          <a:xfrm>
            <a:off x="177800" y="230188"/>
            <a:ext cx="203200" cy="6503987"/>
            <a:chOff x="112" y="145"/>
            <a:chExt cx="128" cy="4097"/>
          </a:xfrm>
        </p:grpSpPr>
        <p:sp>
          <p:nvSpPr>
            <p:cNvPr id="14339" name="Rectangle 3"/>
            <p:cNvSpPr>
              <a:spLocks noChangeArrowheads="1"/>
            </p:cNvSpPr>
            <p:nvPr/>
          </p:nvSpPr>
          <p:spPr bwMode="auto">
            <a:xfrm flipH="1">
              <a:off x="192" y="162"/>
              <a:ext cx="48" cy="408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folHlink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4340" name="Rectangle 4"/>
            <p:cNvSpPr>
              <a:spLocks noChangeArrowheads="1"/>
            </p:cNvSpPr>
            <p:nvPr/>
          </p:nvSpPr>
          <p:spPr bwMode="auto">
            <a:xfrm>
              <a:off x="112" y="145"/>
              <a:ext cx="48" cy="3941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/>
            </a:p>
          </p:txBody>
        </p:sp>
      </p:grpSp>
      <p:grpSp>
        <p:nvGrpSpPr>
          <p:cNvPr id="14341" name="Group 5"/>
          <p:cNvGrpSpPr>
            <a:grpSpLocks/>
          </p:cNvGrpSpPr>
          <p:nvPr/>
        </p:nvGrpSpPr>
        <p:grpSpPr bwMode="auto">
          <a:xfrm>
            <a:off x="8793163" y="220663"/>
            <a:ext cx="198437" cy="6408737"/>
            <a:chOff x="5539" y="139"/>
            <a:chExt cx="125" cy="4037"/>
          </a:xfrm>
        </p:grpSpPr>
        <p:sp>
          <p:nvSpPr>
            <p:cNvPr id="14342" name="Rectangle 6"/>
            <p:cNvSpPr>
              <a:spLocks noChangeArrowheads="1"/>
            </p:cNvSpPr>
            <p:nvPr/>
          </p:nvSpPr>
          <p:spPr bwMode="auto">
            <a:xfrm rot="-10800000" flipH="1" flipV="1">
              <a:off x="5621" y="139"/>
              <a:ext cx="43" cy="3989"/>
            </a:xfrm>
            <a:prstGeom prst="rect">
              <a:avLst/>
            </a:prstGeom>
            <a:gradFill rotWithShape="0">
              <a:gsLst>
                <a:gs pos="0">
                  <a:schemeClr val="accent1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4343" name="Rectangle 7"/>
            <p:cNvSpPr>
              <a:spLocks noChangeArrowheads="1"/>
            </p:cNvSpPr>
            <p:nvPr/>
          </p:nvSpPr>
          <p:spPr bwMode="auto">
            <a:xfrm rot="10800000" flipV="1">
              <a:off x="5539" y="240"/>
              <a:ext cx="49" cy="3936"/>
            </a:xfrm>
            <a:prstGeom prst="rect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GB"/>
            </a:p>
          </p:txBody>
        </p:sp>
      </p:grpSp>
      <p:grpSp>
        <p:nvGrpSpPr>
          <p:cNvPr id="14344" name="Group 8"/>
          <p:cNvGrpSpPr>
            <a:grpSpLocks/>
          </p:cNvGrpSpPr>
          <p:nvPr/>
        </p:nvGrpSpPr>
        <p:grpSpPr bwMode="auto">
          <a:xfrm>
            <a:off x="412750" y="6477000"/>
            <a:ext cx="8686800" cy="228600"/>
            <a:chOff x="260" y="4080"/>
            <a:chExt cx="5472" cy="144"/>
          </a:xfrm>
        </p:grpSpPr>
        <p:sp>
          <p:nvSpPr>
            <p:cNvPr id="14345" name="Rectangle 9"/>
            <p:cNvSpPr>
              <a:spLocks noChangeArrowheads="1"/>
            </p:cNvSpPr>
            <p:nvPr/>
          </p:nvSpPr>
          <p:spPr bwMode="auto">
            <a:xfrm rot="5400000" flipV="1">
              <a:off x="2972" y="1368"/>
              <a:ext cx="48" cy="5472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accent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4346" name="Rectangle 10"/>
            <p:cNvSpPr>
              <a:spLocks noChangeArrowheads="1"/>
            </p:cNvSpPr>
            <p:nvPr/>
          </p:nvSpPr>
          <p:spPr bwMode="auto">
            <a:xfrm rot="5400000" flipV="1">
              <a:off x="2914" y="1522"/>
              <a:ext cx="48" cy="5355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GB"/>
            </a:p>
          </p:txBody>
        </p:sp>
      </p:grpSp>
      <p:grpSp>
        <p:nvGrpSpPr>
          <p:cNvPr id="14347" name="Group 11"/>
          <p:cNvGrpSpPr>
            <a:grpSpLocks/>
          </p:cNvGrpSpPr>
          <p:nvPr/>
        </p:nvGrpSpPr>
        <p:grpSpPr bwMode="auto">
          <a:xfrm>
            <a:off x="76200" y="176213"/>
            <a:ext cx="8745538" cy="161925"/>
            <a:chOff x="48" y="111"/>
            <a:chExt cx="5509" cy="102"/>
          </a:xfrm>
        </p:grpSpPr>
        <p:sp>
          <p:nvSpPr>
            <p:cNvPr id="14348" name="Rectangle 12"/>
            <p:cNvSpPr>
              <a:spLocks noChangeArrowheads="1"/>
            </p:cNvSpPr>
            <p:nvPr/>
          </p:nvSpPr>
          <p:spPr bwMode="auto">
            <a:xfrm rot="5400000" flipV="1">
              <a:off x="2853" y="-2491"/>
              <a:ext cx="37" cy="5371"/>
            </a:xfrm>
            <a:prstGeom prst="rect">
              <a:avLst/>
            </a:prstGeom>
            <a:gradFill rotWithShape="0">
              <a:gsLst>
                <a:gs pos="0">
                  <a:schemeClr val="hlink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4349" name="Rectangle 13"/>
            <p:cNvSpPr>
              <a:spLocks noChangeArrowheads="1"/>
            </p:cNvSpPr>
            <p:nvPr/>
          </p:nvSpPr>
          <p:spPr bwMode="auto">
            <a:xfrm rot="5400000" flipV="1">
              <a:off x="2784" y="-2625"/>
              <a:ext cx="38" cy="5509"/>
            </a:xfrm>
            <a:prstGeom prst="rect">
              <a:avLst/>
            </a:prstGeom>
            <a:gradFill rotWithShape="0">
              <a:gsLst>
                <a:gs pos="0">
                  <a:schemeClr val="accent1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GB"/>
            </a:p>
          </p:txBody>
        </p:sp>
      </p:grpSp>
      <p:grpSp>
        <p:nvGrpSpPr>
          <p:cNvPr id="14350" name="Group 14"/>
          <p:cNvGrpSpPr>
            <a:grpSpLocks/>
          </p:cNvGrpSpPr>
          <p:nvPr/>
        </p:nvGrpSpPr>
        <p:grpSpPr bwMode="auto">
          <a:xfrm>
            <a:off x="71438" y="176213"/>
            <a:ext cx="8745537" cy="161925"/>
            <a:chOff x="45" y="111"/>
            <a:chExt cx="5509" cy="102"/>
          </a:xfrm>
        </p:grpSpPr>
        <p:sp>
          <p:nvSpPr>
            <p:cNvPr id="14351" name="Rectangle 15"/>
            <p:cNvSpPr>
              <a:spLocks noChangeArrowheads="1"/>
            </p:cNvSpPr>
            <p:nvPr/>
          </p:nvSpPr>
          <p:spPr bwMode="auto">
            <a:xfrm rot="5400000" flipV="1">
              <a:off x="2850" y="-2491"/>
              <a:ext cx="37" cy="5371"/>
            </a:xfrm>
            <a:prstGeom prst="rect">
              <a:avLst/>
            </a:prstGeom>
            <a:gradFill rotWithShape="0">
              <a:gsLst>
                <a:gs pos="0">
                  <a:schemeClr val="hlink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4352" name="Rectangle 16"/>
            <p:cNvSpPr>
              <a:spLocks noChangeArrowheads="1"/>
            </p:cNvSpPr>
            <p:nvPr/>
          </p:nvSpPr>
          <p:spPr bwMode="auto">
            <a:xfrm rot="5400000" flipV="1">
              <a:off x="2781" y="-2625"/>
              <a:ext cx="38" cy="5509"/>
            </a:xfrm>
            <a:prstGeom prst="rect">
              <a:avLst/>
            </a:prstGeom>
            <a:gradFill rotWithShape="0">
              <a:gsLst>
                <a:gs pos="0">
                  <a:schemeClr val="accent1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GB"/>
            </a:p>
          </p:txBody>
        </p:sp>
      </p:grpSp>
      <p:sp>
        <p:nvSpPr>
          <p:cNvPr id="14353" name="Rectangle 17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14354" name="Rectangle 18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752600"/>
            <a:ext cx="7772400" cy="419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14355" name="Rectangle 1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0198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GB"/>
          </a:p>
        </p:txBody>
      </p:sp>
      <p:sp>
        <p:nvSpPr>
          <p:cNvPr id="14356" name="Rectangle 2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0198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GB"/>
          </a:p>
        </p:txBody>
      </p:sp>
      <p:sp>
        <p:nvSpPr>
          <p:cNvPr id="14357" name="Rectangle 2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858000" y="60198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60DC8A22-729C-49F1-A337-CF33A7C14AAF}" type="slidenum">
              <a:rPr lang="en-GB"/>
              <a:pPr/>
              <a:t>‹#›</a:t>
            </a:fld>
            <a:endParaRPr lang="en-GB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</p:sldLayoutIdLst>
  <p:txStyles>
    <p:titleStyle>
      <a:lvl1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ahoma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ahoma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ahoma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ahom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ahom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ahom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ahom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ahoma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accent1"/>
        </a:buClr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hlink"/>
        </a:buClr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1026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GB"/>
              <a:t>KOREA</a:t>
            </a:r>
          </a:p>
        </p:txBody>
      </p:sp>
      <p:sp>
        <p:nvSpPr>
          <p:cNvPr id="6147" name="Rectangle 1027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/>
              <a:t>THE COLD WAR BEYOND EUROPE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THE COST IN HUMAN LIFE</a:t>
            </a:r>
          </a:p>
        </p:txBody>
      </p:sp>
      <p:graphicFrame>
        <p:nvGraphicFramePr>
          <p:cNvPr id="6" name="Object 3"/>
          <p:cNvGraphicFramePr>
            <a:graphicFrameLocks noGrp="1" noChangeAspect="1"/>
          </p:cNvGraphicFramePr>
          <p:nvPr>
            <p:ph type="chart" idx="1"/>
          </p:nvPr>
        </p:nvGraphicFramePr>
        <p:xfrm>
          <a:off x="736600" y="1804988"/>
          <a:ext cx="7670800" cy="40846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By 1950 had Containment worked???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Most Americans agreed with containing communism</a:t>
            </a:r>
          </a:p>
          <a:p>
            <a:r>
              <a:rPr lang="en-GB"/>
              <a:t>Some wanted a more aggressive policy like MacArthur</a:t>
            </a:r>
          </a:p>
          <a:p>
            <a:r>
              <a:rPr lang="en-GB"/>
              <a:t>More alliances were set up that were anti-Communist</a:t>
            </a:r>
          </a:p>
          <a:p>
            <a:pPr>
              <a:buFontTx/>
              <a:buNone/>
            </a:pPr>
            <a:endParaRPr lang="en-GB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What do you think?</a:t>
            </a:r>
            <a:endParaRPr lang="en-GB" dirty="0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z="2800" dirty="0" smtClean="0"/>
              <a:t>Did the West win?</a:t>
            </a:r>
          </a:p>
          <a:p>
            <a:pPr marL="0" indent="0">
              <a:buNone/>
            </a:pPr>
            <a:endParaRPr lang="en-GB" sz="2800" dirty="0" smtClean="0"/>
          </a:p>
          <a:p>
            <a:r>
              <a:rPr lang="en-GB" sz="2800" dirty="0" smtClean="0"/>
              <a:t>What were the after war events that support your position?</a:t>
            </a:r>
          </a:p>
          <a:p>
            <a:pPr marL="0" indent="0">
              <a:buNone/>
            </a:pPr>
            <a:endParaRPr lang="en-GB" sz="2800" dirty="0" smtClean="0"/>
          </a:p>
          <a:p>
            <a:r>
              <a:rPr lang="en-GB" sz="2800" dirty="0" smtClean="0"/>
              <a:t>What is Australia’s relationship now with Korea?</a:t>
            </a:r>
          </a:p>
          <a:p>
            <a:endParaRPr lang="en-GB" sz="2800" dirty="0" smtClean="0"/>
          </a:p>
          <a:p>
            <a:r>
              <a:rPr lang="en-GB" sz="2800" dirty="0" smtClean="0"/>
              <a:t>What is Korea like now?</a:t>
            </a:r>
          </a:p>
        </p:txBody>
      </p:sp>
    </p:spTree>
    <p:extLst>
      <p:ext uri="{BB962C8B-B14F-4D97-AF65-F5344CB8AC3E}">
        <p14:creationId xmlns:p14="http://schemas.microsoft.com/office/powerpoint/2010/main" val="792955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7772400" cy="762000"/>
          </a:xfrm>
        </p:spPr>
        <p:txBody>
          <a:bodyPr/>
          <a:lstStyle/>
          <a:p>
            <a:r>
              <a:rPr lang="en-GB"/>
              <a:t>THE KOREAN WAR</a:t>
            </a:r>
          </a:p>
        </p:txBody>
      </p:sp>
      <p:pic>
        <p:nvPicPr>
          <p:cNvPr id="2053" name="Picture 5" descr="http://korea50.army.mil/graphics/soldier_comforting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00200" y="1071563"/>
            <a:ext cx="4953000" cy="3673475"/>
          </a:xfrm>
          <a:prstGeom prst="rect">
            <a:avLst/>
          </a:prstGeom>
          <a:noFill/>
        </p:spPr>
      </p:pic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381000" y="4800600"/>
            <a:ext cx="8458200" cy="191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GB"/>
              <a:t>A grief stricken American infantryman whose buddy has been killed in action is comforted by another soldier. In the background a corpsman methodically fills out casualty tags, Haktong-ni area, Korea. August 28, 1950. Sfc. Al Chang. (Army) </a:t>
            </a:r>
          </a:p>
          <a:p>
            <a:pPr eaLnBrk="0" hangingPunct="0"/>
            <a:endParaRPr lang="en-GB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MAPS</a:t>
            </a:r>
          </a:p>
        </p:txBody>
      </p:sp>
      <p:pic>
        <p:nvPicPr>
          <p:cNvPr id="4100" name="Picture 4" descr="http://www.koreanwar.org/html/maps/map1_full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7200" y="12700"/>
            <a:ext cx="8229600" cy="68453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WordArt 3"/>
          <p:cNvSpPr>
            <a:spLocks noChangeArrowheads="1" noChangeShapeType="1" noTextEdit="1"/>
          </p:cNvSpPr>
          <p:nvPr/>
        </p:nvSpPr>
        <p:spPr bwMode="auto">
          <a:xfrm>
            <a:off x="609600" y="457200"/>
            <a:ext cx="2219325" cy="5715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GB" sz="3200" i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TIMELINE</a:t>
            </a:r>
          </a:p>
        </p:txBody>
      </p:sp>
      <p:sp>
        <p:nvSpPr>
          <p:cNvPr id="7172" name="Text Box 4"/>
          <p:cNvSpPr txBox="1">
            <a:spLocks noChangeArrowheads="1"/>
          </p:cNvSpPr>
          <p:nvPr/>
        </p:nvSpPr>
        <p:spPr bwMode="auto">
          <a:xfrm>
            <a:off x="593725" y="1260475"/>
            <a:ext cx="7940675" cy="5154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FontTx/>
              <a:buChar char="•"/>
            </a:pPr>
            <a:r>
              <a:rPr lang="en-GB"/>
              <a:t> </a:t>
            </a:r>
            <a:r>
              <a:rPr lang="en-GB" sz="2800"/>
              <a:t>1945 – Korea controlled by Japan</a:t>
            </a:r>
          </a:p>
          <a:p>
            <a:pPr>
              <a:buFontTx/>
              <a:buChar char="•"/>
            </a:pPr>
            <a:r>
              <a:rPr lang="en-GB" sz="2800"/>
              <a:t> Soviets occupied the NORTH, America the SOUTH</a:t>
            </a:r>
          </a:p>
          <a:p>
            <a:pPr>
              <a:buFontTx/>
              <a:buChar char="•"/>
            </a:pPr>
            <a:r>
              <a:rPr lang="en-GB" sz="2800"/>
              <a:t>The two halves were divided  by the 38</a:t>
            </a:r>
            <a:r>
              <a:rPr lang="en-GB" sz="2800" baseline="30000"/>
              <a:t>th</a:t>
            </a:r>
            <a:r>
              <a:rPr lang="en-GB" sz="2800"/>
              <a:t> Parallel</a:t>
            </a:r>
          </a:p>
          <a:p>
            <a:pPr>
              <a:buFontTx/>
              <a:buChar char="•"/>
            </a:pPr>
            <a:r>
              <a:rPr lang="en-GB" sz="2800"/>
              <a:t>1947 – elections held in the South supported by the US; The North had its own govt. backed by the Soviets</a:t>
            </a:r>
          </a:p>
          <a:p>
            <a:pPr>
              <a:buFontTx/>
              <a:buChar char="•"/>
            </a:pPr>
            <a:r>
              <a:rPr lang="en-GB" sz="2800"/>
              <a:t> Each government claimed to be the rightful rulers of Korea</a:t>
            </a:r>
          </a:p>
          <a:p>
            <a:pPr>
              <a:buFontTx/>
              <a:buChar char="•"/>
            </a:pPr>
            <a:r>
              <a:rPr lang="en-GB" sz="2800"/>
              <a:t> Each side was supported by the respective superpower even though they withdrew troops in 1948.</a:t>
            </a:r>
          </a:p>
          <a:p>
            <a:pPr>
              <a:buFontTx/>
              <a:buChar char="•"/>
            </a:pPr>
            <a:endParaRPr lang="en-GB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762000" y="1600200"/>
            <a:ext cx="7696200" cy="4656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Char char="•"/>
            </a:pPr>
            <a:r>
              <a:rPr lang="en-GB"/>
              <a:t>1949 – China became Communist – supported N Korea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n-GB"/>
              <a:t> 1950 – N Korea invaded S Korea 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n-GB"/>
              <a:t> Sept 1950 – UN troops into S Korea at INCHON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n-GB"/>
              <a:t> N Koreans pushed back into N Korea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n-GB"/>
              <a:t> Oct 1950 Chinese invaded N Korea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n-GB"/>
              <a:t> UN troops pushed back to S Korea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n-GB"/>
              <a:t> 1950-51 – STALEMATE around 38</a:t>
            </a:r>
            <a:r>
              <a:rPr lang="en-GB" baseline="30000"/>
              <a:t>th</a:t>
            </a:r>
            <a:r>
              <a:rPr lang="en-GB"/>
              <a:t> Parallel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n-GB"/>
              <a:t> April 1951 – MacArthur removed from position – replaced by General Omar Bradley</a:t>
            </a:r>
          </a:p>
        </p:txBody>
      </p:sp>
      <p:sp>
        <p:nvSpPr>
          <p:cNvPr id="8195" name="WordArt 3"/>
          <p:cNvSpPr>
            <a:spLocks noChangeArrowheads="1" noChangeShapeType="1" noTextEdit="1"/>
          </p:cNvSpPr>
          <p:nvPr/>
        </p:nvSpPr>
        <p:spPr bwMode="auto">
          <a:xfrm>
            <a:off x="609600" y="457200"/>
            <a:ext cx="2219325" cy="5715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GB" sz="3200" i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TIMELINE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WordArt 2"/>
          <p:cNvSpPr>
            <a:spLocks noChangeArrowheads="1" noChangeShapeType="1" noTextEdit="1"/>
          </p:cNvSpPr>
          <p:nvPr/>
        </p:nvSpPr>
        <p:spPr bwMode="auto">
          <a:xfrm>
            <a:off x="609600" y="457200"/>
            <a:ext cx="2219325" cy="5715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GB" sz="3200" i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TIMELINE</a:t>
            </a:r>
          </a:p>
        </p:txBody>
      </p:sp>
      <p:sp>
        <p:nvSpPr>
          <p:cNvPr id="9220" name="Text Box 4"/>
          <p:cNvSpPr txBox="1">
            <a:spLocks noChangeArrowheads="1"/>
          </p:cNvSpPr>
          <p:nvPr/>
        </p:nvSpPr>
        <p:spPr bwMode="auto">
          <a:xfrm>
            <a:off x="838200" y="1447800"/>
            <a:ext cx="7086600" cy="210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Char char="•"/>
            </a:pPr>
            <a:r>
              <a:rPr lang="en-GB"/>
              <a:t> Fighting continued until 1952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n-GB"/>
              <a:t>1952 – Truman replaced by Eisenhower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n-GB"/>
              <a:t> 1953 – Stalin died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n-GB"/>
              <a:t> July 1953 - Armistice signed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7410" name="Object 2"/>
          <p:cNvGraphicFramePr>
            <a:graphicFrameLocks noChangeAspect="1"/>
          </p:cNvGraphicFramePr>
          <p:nvPr/>
        </p:nvGraphicFramePr>
        <p:xfrm>
          <a:off x="381000" y="571500"/>
          <a:ext cx="8534400" cy="5818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11" name="Bitmap Image" r:id="rId3" imgW="6439799" imgH="4390476" progId="Paint.Picture">
                  <p:embed/>
                </p:oleObj>
              </mc:Choice>
              <mc:Fallback>
                <p:oleObj name="Bitmap Image" r:id="rId3" imgW="6439799" imgH="4390476" progId="Paint.Picture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" y="571500"/>
                        <a:ext cx="8534400" cy="58181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ln w="76200" cmpd="tri">
            <a:solidFill>
              <a:schemeClr val="tx1"/>
            </a:solidFill>
          </a:ln>
        </p:spPr>
        <p:txBody>
          <a:bodyPr/>
          <a:lstStyle/>
          <a:p>
            <a:r>
              <a:rPr lang="en-GB">
                <a:solidFill>
                  <a:schemeClr val="bg2"/>
                </a:solidFill>
              </a:rPr>
              <a:t>The Key Players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sz="half" idx="1"/>
          </p:nvPr>
        </p:nvSpPr>
        <p:spPr>
          <a:ln w="76200" cmpd="tri">
            <a:solidFill>
              <a:schemeClr val="tx1"/>
            </a:solidFill>
          </a:ln>
        </p:spPr>
        <p:txBody>
          <a:bodyPr/>
          <a:lstStyle/>
          <a:p>
            <a:r>
              <a:rPr lang="en-GB"/>
              <a:t>Truman</a:t>
            </a:r>
          </a:p>
          <a:p>
            <a:r>
              <a:rPr lang="en-GB"/>
              <a:t>Syngman Rhee – SK</a:t>
            </a:r>
          </a:p>
          <a:p>
            <a:r>
              <a:rPr lang="en-GB"/>
              <a:t>UN</a:t>
            </a:r>
          </a:p>
          <a:p>
            <a:r>
              <a:rPr lang="en-GB"/>
              <a:t>MacArthur</a:t>
            </a:r>
          </a:p>
          <a:p>
            <a:r>
              <a:rPr lang="en-GB"/>
              <a:t>Bradley</a:t>
            </a:r>
          </a:p>
        </p:txBody>
      </p:sp>
      <p:sp>
        <p:nvSpPr>
          <p:cNvPr id="11268" name="Rectangle 4"/>
          <p:cNvSpPr>
            <a:spLocks noGrp="1" noChangeArrowheads="1"/>
          </p:cNvSpPr>
          <p:nvPr>
            <p:ph type="body" sz="half" idx="2"/>
          </p:nvPr>
        </p:nvSpPr>
        <p:spPr>
          <a:ln w="76200" cmpd="tri">
            <a:solidFill>
              <a:schemeClr val="tx1"/>
            </a:solidFill>
          </a:ln>
        </p:spPr>
        <p:txBody>
          <a:bodyPr/>
          <a:lstStyle/>
          <a:p>
            <a:r>
              <a:rPr lang="en-GB"/>
              <a:t>Kim Il Sung - NK</a:t>
            </a:r>
          </a:p>
          <a:p>
            <a:r>
              <a:rPr lang="en-GB"/>
              <a:t>Mao Tse Tung</a:t>
            </a:r>
          </a:p>
          <a:p>
            <a:r>
              <a:rPr lang="en-GB"/>
              <a:t>Stalin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WHO WON????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S KOREA REMAINED ‘FREE’</a:t>
            </a:r>
          </a:p>
          <a:p>
            <a:r>
              <a:rPr lang="en-GB"/>
              <a:t>Containment had worked</a:t>
            </a:r>
          </a:p>
          <a:p>
            <a:r>
              <a:rPr lang="en-GB"/>
              <a:t>Korea badly damaged</a:t>
            </a:r>
          </a:p>
          <a:p>
            <a:r>
              <a:rPr lang="en-GB"/>
              <a:t>The human cost</a:t>
            </a:r>
          </a:p>
          <a:p>
            <a:r>
              <a:rPr lang="en-GB"/>
              <a:t>Still two separate states today</a:t>
            </a:r>
          </a:p>
          <a:p>
            <a:r>
              <a:rPr lang="en-GB"/>
              <a:t>Still US troops in Korea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Neon Frame">
  <a:themeElements>
    <a:clrScheme name="Neon Frame 1">
      <a:dk1>
        <a:srgbClr val="808080"/>
      </a:dk1>
      <a:lt1>
        <a:srgbClr val="F8F8F8"/>
      </a:lt1>
      <a:dk2>
        <a:srgbClr val="000000"/>
      </a:dk2>
      <a:lt2>
        <a:srgbClr val="FFFFFF"/>
      </a:lt2>
      <a:accent1>
        <a:srgbClr val="6699FF"/>
      </a:accent1>
      <a:accent2>
        <a:srgbClr val="9933FF"/>
      </a:accent2>
      <a:accent3>
        <a:srgbClr val="AAAAAA"/>
      </a:accent3>
      <a:accent4>
        <a:srgbClr val="D4D4D4"/>
      </a:accent4>
      <a:accent5>
        <a:srgbClr val="B8CAFF"/>
      </a:accent5>
      <a:accent6>
        <a:srgbClr val="8A2DE7"/>
      </a:accent6>
      <a:hlink>
        <a:srgbClr val="00FFFF"/>
      </a:hlink>
      <a:folHlink>
        <a:srgbClr val="0099CC"/>
      </a:folHlink>
    </a:clrScheme>
    <a:fontScheme name="Neon Frame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Neon Frame 1">
        <a:dk1>
          <a:srgbClr val="808080"/>
        </a:dk1>
        <a:lt1>
          <a:srgbClr val="F8F8F8"/>
        </a:lt1>
        <a:dk2>
          <a:srgbClr val="000000"/>
        </a:dk2>
        <a:lt2>
          <a:srgbClr val="FFFFFF"/>
        </a:lt2>
        <a:accent1>
          <a:srgbClr val="6699FF"/>
        </a:accent1>
        <a:accent2>
          <a:srgbClr val="9933FF"/>
        </a:accent2>
        <a:accent3>
          <a:srgbClr val="AAAAAA"/>
        </a:accent3>
        <a:accent4>
          <a:srgbClr val="D4D4D4"/>
        </a:accent4>
        <a:accent5>
          <a:srgbClr val="B8CAFF"/>
        </a:accent5>
        <a:accent6>
          <a:srgbClr val="8A2DE7"/>
        </a:accent6>
        <a:hlink>
          <a:srgbClr val="00FFFF"/>
        </a:hlink>
        <a:folHlink>
          <a:srgbClr val="0099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on Frame 2">
        <a:dk1>
          <a:srgbClr val="000066"/>
        </a:dk1>
        <a:lt1>
          <a:srgbClr val="FFFFFF"/>
        </a:lt1>
        <a:dk2>
          <a:srgbClr val="3333FF"/>
        </a:dk2>
        <a:lt2>
          <a:srgbClr val="3399FF"/>
        </a:lt2>
        <a:accent1>
          <a:srgbClr val="66CCFF"/>
        </a:accent1>
        <a:accent2>
          <a:srgbClr val="FF66FF"/>
        </a:accent2>
        <a:accent3>
          <a:srgbClr val="FFFFFF"/>
        </a:accent3>
        <a:accent4>
          <a:srgbClr val="000056"/>
        </a:accent4>
        <a:accent5>
          <a:srgbClr val="B8E2FF"/>
        </a:accent5>
        <a:accent6>
          <a:srgbClr val="E75CE7"/>
        </a:accent6>
        <a:hlink>
          <a:srgbClr val="CC00CC"/>
        </a:hlink>
        <a:folHlink>
          <a:srgbClr val="CC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eon Fram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69696"/>
        </a:accent1>
        <a:accent2>
          <a:srgbClr val="DDDDDD"/>
        </a:accent2>
        <a:accent3>
          <a:srgbClr val="FFFFFF"/>
        </a:accent3>
        <a:accent4>
          <a:srgbClr val="000000"/>
        </a:accent4>
        <a:accent5>
          <a:srgbClr val="C9C9C9"/>
        </a:accent5>
        <a:accent6>
          <a:srgbClr val="C8C8C8"/>
        </a:accent6>
        <a:hlink>
          <a:srgbClr val="3333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eon Frame 4">
        <a:dk1>
          <a:srgbClr val="808080"/>
        </a:dk1>
        <a:lt1>
          <a:srgbClr val="F8F8F8"/>
        </a:lt1>
        <a:dk2>
          <a:srgbClr val="000000"/>
        </a:dk2>
        <a:lt2>
          <a:srgbClr val="FFFFFF"/>
        </a:lt2>
        <a:accent1>
          <a:srgbClr val="CC9900"/>
        </a:accent1>
        <a:accent2>
          <a:srgbClr val="996600"/>
        </a:accent2>
        <a:accent3>
          <a:srgbClr val="AAAAAA"/>
        </a:accent3>
        <a:accent4>
          <a:srgbClr val="D4D4D4"/>
        </a:accent4>
        <a:accent5>
          <a:srgbClr val="E2CAAA"/>
        </a:accent5>
        <a:accent6>
          <a:srgbClr val="8A5C00"/>
        </a:accent6>
        <a:hlink>
          <a:srgbClr val="CCCC00"/>
        </a:hlink>
        <a:folHlink>
          <a:srgbClr val="8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on Frame 5">
        <a:dk1>
          <a:srgbClr val="808080"/>
        </a:dk1>
        <a:lt1>
          <a:srgbClr val="F8F8F8"/>
        </a:lt1>
        <a:dk2>
          <a:srgbClr val="000000"/>
        </a:dk2>
        <a:lt2>
          <a:srgbClr val="FFFFFF"/>
        </a:lt2>
        <a:accent1>
          <a:srgbClr val="FF6600"/>
        </a:accent1>
        <a:accent2>
          <a:srgbClr val="FF41FF"/>
        </a:accent2>
        <a:accent3>
          <a:srgbClr val="AAAAAA"/>
        </a:accent3>
        <a:accent4>
          <a:srgbClr val="D4D4D4"/>
        </a:accent4>
        <a:accent5>
          <a:srgbClr val="FFB8AA"/>
        </a:accent5>
        <a:accent6>
          <a:srgbClr val="E73AE7"/>
        </a:accent6>
        <a:hlink>
          <a:srgbClr val="FF0066"/>
        </a:hlink>
        <a:folHlink>
          <a:srgbClr val="CC00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on Frame 6">
        <a:dk1>
          <a:srgbClr val="808080"/>
        </a:dk1>
        <a:lt1>
          <a:srgbClr val="F8F8F8"/>
        </a:lt1>
        <a:dk2>
          <a:srgbClr val="000000"/>
        </a:dk2>
        <a:lt2>
          <a:srgbClr val="FFFFFF"/>
        </a:lt2>
        <a:accent1>
          <a:srgbClr val="FF4FC9"/>
        </a:accent1>
        <a:accent2>
          <a:srgbClr val="FF91B6"/>
        </a:accent2>
        <a:accent3>
          <a:srgbClr val="AAAAAA"/>
        </a:accent3>
        <a:accent4>
          <a:srgbClr val="D4D4D4"/>
        </a:accent4>
        <a:accent5>
          <a:srgbClr val="FFB2E1"/>
        </a:accent5>
        <a:accent6>
          <a:srgbClr val="E783A5"/>
        </a:accent6>
        <a:hlink>
          <a:srgbClr val="FF99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Designs\Neon Frame.pot</Template>
  <TotalTime>332</TotalTime>
  <Words>346</Words>
  <Application>Microsoft Office PowerPoint</Application>
  <PresentationFormat>On-screen Show (4:3)</PresentationFormat>
  <Paragraphs>55</Paragraphs>
  <Slides>12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4" baseType="lpstr">
      <vt:lpstr>Neon Frame</vt:lpstr>
      <vt:lpstr>Bitmap Image</vt:lpstr>
      <vt:lpstr>KOREA</vt:lpstr>
      <vt:lpstr>THE KOREAN WAR</vt:lpstr>
      <vt:lpstr>MAPS</vt:lpstr>
      <vt:lpstr>PowerPoint Presentation</vt:lpstr>
      <vt:lpstr>PowerPoint Presentation</vt:lpstr>
      <vt:lpstr>PowerPoint Presentation</vt:lpstr>
      <vt:lpstr>PowerPoint Presentation</vt:lpstr>
      <vt:lpstr>The Key Players</vt:lpstr>
      <vt:lpstr>WHO WON????</vt:lpstr>
      <vt:lpstr>THE COST IN HUMAN LIFE</vt:lpstr>
      <vt:lpstr>By 1950 had Containment worked???</vt:lpstr>
      <vt:lpstr>What do you think?</vt:lpstr>
    </vt:vector>
  </TitlesOfParts>
  <Company>William Howard School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KOREAN WAR</dc:title>
  <dc:creator>DCrowe</dc:creator>
  <cp:lastModifiedBy>PMAC-S-CFRANEY$</cp:lastModifiedBy>
  <cp:revision>14</cp:revision>
  <dcterms:created xsi:type="dcterms:W3CDTF">2001-11-15T12:24:45Z</dcterms:created>
  <dcterms:modified xsi:type="dcterms:W3CDTF">2014-01-30T00:51:08Z</dcterms:modified>
</cp:coreProperties>
</file>