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1" r:id="rId4"/>
    <p:sldId id="262" r:id="rId5"/>
    <p:sldId id="258" r:id="rId6"/>
    <p:sldId id="259" r:id="rId7"/>
    <p:sldId id="271" r:id="rId8"/>
    <p:sldId id="272" r:id="rId9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56" y="-90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90D3FA-E7B5-4121-9936-20C356AE4B4A}" type="datetimeFigureOut">
              <a:rPr lang="en-AU" smtClean="0"/>
              <a:t>26/02/2014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CAAD00-5900-4570-B263-1DE7D91B3E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55704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1A43C9-F5B9-4CC6-8A9E-774FAE24D147}" type="datetimeFigureOut">
              <a:rPr lang="en-AU" smtClean="0"/>
              <a:t>26/02/2014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FD2D54-CAE0-4894-BAC3-E5144891EF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8947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D2D54-CAE0-4894-BAC3-E5144891EFB3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67925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CDC1-3D69-46D6-92ED-96D8F93324F0}" type="datetimeFigureOut">
              <a:rPr lang="en-AU" smtClean="0"/>
              <a:t>26/02/2014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CDC1-3D69-46D6-92ED-96D8F93324F0}" type="datetimeFigureOut">
              <a:rPr lang="en-AU" smtClean="0"/>
              <a:t>26/02/2014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CDC1-3D69-46D6-92ED-96D8F93324F0}" type="datetimeFigureOut">
              <a:rPr lang="en-AU" smtClean="0"/>
              <a:t>26/02/2014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CDC1-3D69-46D6-92ED-96D8F93324F0}" type="datetimeFigureOut">
              <a:rPr lang="en-AU" smtClean="0"/>
              <a:t>26/02/2014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CDC1-3D69-46D6-92ED-96D8F93324F0}" type="datetimeFigureOut">
              <a:rPr lang="en-AU" smtClean="0"/>
              <a:t>26/02/2014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CDC1-3D69-46D6-92ED-96D8F93324F0}" type="datetimeFigureOut">
              <a:rPr lang="en-AU" smtClean="0"/>
              <a:t>26/02/2014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CDC1-3D69-46D6-92ED-96D8F93324F0}" type="datetimeFigureOut">
              <a:rPr lang="en-AU" smtClean="0"/>
              <a:t>26/02/2014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CDC1-3D69-46D6-92ED-96D8F93324F0}" type="datetimeFigureOut">
              <a:rPr lang="en-AU" smtClean="0"/>
              <a:t>26/02/2014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CDC1-3D69-46D6-92ED-96D8F93324F0}" type="datetimeFigureOut">
              <a:rPr lang="en-AU" smtClean="0"/>
              <a:t>26/02/2014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CDC1-3D69-46D6-92ED-96D8F93324F0}" type="datetimeFigureOut">
              <a:rPr lang="en-AU" smtClean="0"/>
              <a:t>26/02/2014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CDC1-3D69-46D6-92ED-96D8F93324F0}" type="datetimeFigureOut">
              <a:rPr lang="en-AU" smtClean="0"/>
              <a:t>26/02/2014</a:t>
            </a:fld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BEACDC1-3D69-46D6-92ED-96D8F93324F0}" type="datetimeFigureOut">
              <a:rPr lang="en-AU" smtClean="0"/>
              <a:t>26/02/2014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The Assignment </a:t>
            </a:r>
            <a:r>
              <a:rPr lang="en-AU" dirty="0" smtClean="0"/>
              <a:t>Question 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2600" dirty="0" smtClean="0">
                <a:solidFill>
                  <a:srgbClr val="0070C0"/>
                </a:solidFill>
              </a:rPr>
              <a:t>Preliminary Assessment Task 1</a:t>
            </a:r>
            <a:endParaRPr lang="en-AU" sz="2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41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Breaking Down the Question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n-AU" dirty="0" smtClean="0"/>
          </a:p>
          <a:p>
            <a:pPr marL="114300" indent="0">
              <a:buNone/>
            </a:pPr>
            <a:r>
              <a:rPr lang="en-AU" sz="3200" dirty="0" smtClean="0"/>
              <a:t>“Collate a media file”</a:t>
            </a:r>
          </a:p>
          <a:p>
            <a:pPr marL="114300" indent="0">
              <a:buNone/>
            </a:pPr>
            <a:endParaRPr lang="en-AU" sz="3200" dirty="0"/>
          </a:p>
          <a:p>
            <a:pPr marL="114300" indent="0">
              <a:buNone/>
            </a:pPr>
            <a:r>
              <a:rPr lang="en-AU" sz="3200" dirty="0" smtClean="0"/>
              <a:t>‘media file’ refers to source documents</a:t>
            </a:r>
          </a:p>
          <a:p>
            <a:pPr marL="114300" indent="0">
              <a:buNone/>
            </a:pPr>
            <a:endParaRPr lang="en-AU" sz="3200" dirty="0"/>
          </a:p>
          <a:p>
            <a:pPr marL="114300" indent="0">
              <a:buNone/>
            </a:pPr>
            <a:r>
              <a:rPr lang="en-AU" sz="3200" dirty="0" smtClean="0"/>
              <a:t>Source documents could include newspaper reports, transcripts of interviews, media clips such as </a:t>
            </a:r>
            <a:r>
              <a:rPr lang="en-AU" sz="3200" dirty="0" err="1" smtClean="0"/>
              <a:t>Youtube</a:t>
            </a:r>
            <a:r>
              <a:rPr lang="en-AU" sz="3200" dirty="0" smtClean="0"/>
              <a:t>, law journal articles, legal case reports </a:t>
            </a:r>
            <a:r>
              <a:rPr lang="en-AU" sz="3200" dirty="0" err="1" smtClean="0"/>
              <a:t>etc</a:t>
            </a:r>
            <a:endParaRPr lang="en-AU" sz="3200" dirty="0" smtClean="0"/>
          </a:p>
          <a:p>
            <a:pPr marL="114300" indent="0">
              <a:buNone/>
            </a:pPr>
            <a:endParaRPr lang="en-AU" sz="3200" dirty="0"/>
          </a:p>
          <a:p>
            <a:pPr marL="114300" indent="0">
              <a:buNone/>
            </a:pPr>
            <a:r>
              <a:rPr lang="en-AU" sz="3200" dirty="0" smtClean="0"/>
              <a:t>If you are unsure if your article is appropriate or sufficient </a:t>
            </a:r>
            <a:r>
              <a:rPr lang="en-AU" sz="3200" dirty="0" smtClean="0">
                <a:solidFill>
                  <a:srgbClr val="FF0000"/>
                </a:solidFill>
              </a:rPr>
              <a:t>CHECK</a:t>
            </a:r>
            <a:r>
              <a:rPr lang="en-AU" sz="3200" dirty="0" smtClean="0"/>
              <a:t> with me</a:t>
            </a:r>
          </a:p>
          <a:p>
            <a:pPr marL="114300" indent="0">
              <a:buNone/>
            </a:pP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187346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How many articles?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7920880" cy="4800600"/>
          </a:xfrm>
        </p:spPr>
        <p:txBody>
          <a:bodyPr>
            <a:normAutofit fontScale="92500" lnSpcReduction="20000"/>
          </a:bodyPr>
          <a:lstStyle/>
          <a:p>
            <a:endParaRPr lang="en-AU" dirty="0" smtClean="0"/>
          </a:p>
          <a:p>
            <a:endParaRPr lang="en-AU" dirty="0" smtClean="0"/>
          </a:p>
          <a:p>
            <a:pPr marL="114300" indent="0">
              <a:buNone/>
            </a:pPr>
            <a:r>
              <a:rPr lang="en-AU" sz="3200" dirty="0" smtClean="0"/>
              <a:t>You need                             articles that address four issues</a:t>
            </a:r>
          </a:p>
          <a:p>
            <a:pPr marL="114300" indent="0">
              <a:buNone/>
            </a:pPr>
            <a:endParaRPr lang="en-AU" sz="3200" dirty="0"/>
          </a:p>
          <a:p>
            <a:pPr marL="114300" indent="0">
              <a:buNone/>
            </a:pPr>
            <a:endParaRPr lang="en-AU" sz="3200" dirty="0" smtClean="0"/>
          </a:p>
          <a:p>
            <a:pPr marL="114300" indent="0">
              <a:buNone/>
            </a:pPr>
            <a:r>
              <a:rPr lang="en-AU" sz="3200" dirty="0" smtClean="0"/>
              <a:t>Each article must feature the </a:t>
            </a:r>
            <a:r>
              <a:rPr lang="en-AU" sz="3200" dirty="0" smtClean="0">
                <a:solidFill>
                  <a:srgbClr val="00B050"/>
                </a:solidFill>
              </a:rPr>
              <a:t>Australian</a:t>
            </a:r>
            <a:r>
              <a:rPr lang="en-AU" sz="3200" dirty="0" smtClean="0"/>
              <a:t> legal system</a:t>
            </a:r>
            <a:endParaRPr lang="en-AU" sz="3200" dirty="0"/>
          </a:p>
          <a:p>
            <a:pPr marL="114300" indent="0">
              <a:buNone/>
            </a:pPr>
            <a:endParaRPr lang="en-AU" sz="3200" dirty="0" smtClean="0"/>
          </a:p>
          <a:p>
            <a:pPr marL="114300" indent="0">
              <a:buNone/>
            </a:pPr>
            <a:r>
              <a:rPr lang="en-AU" sz="3200" dirty="0" smtClean="0"/>
              <a:t>Each article must address</a:t>
            </a:r>
          </a:p>
          <a:p>
            <a:pPr marL="114300" indent="0">
              <a:buNone/>
            </a:pPr>
            <a:r>
              <a:rPr lang="en-AU" sz="3200" dirty="0" smtClean="0"/>
              <a:t>issue only</a:t>
            </a:r>
            <a:endParaRPr lang="en-AU" sz="3200" dirty="0"/>
          </a:p>
          <a:p>
            <a:pPr marL="114300" indent="0">
              <a:buNone/>
            </a:pPr>
            <a:endParaRPr lang="en-AU" sz="32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628800"/>
            <a:ext cx="1235768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0490" y="4797152"/>
            <a:ext cx="2819400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2299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136904" cy="1143000"/>
          </a:xfrm>
        </p:spPr>
        <p:txBody>
          <a:bodyPr/>
          <a:lstStyle/>
          <a:p>
            <a:r>
              <a:rPr lang="en-AU" dirty="0" smtClean="0"/>
              <a:t>What do I include?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132040"/>
          </a:xfrm>
        </p:spPr>
        <p:txBody>
          <a:bodyPr>
            <a:noAutofit/>
          </a:bodyPr>
          <a:lstStyle/>
          <a:p>
            <a:pPr marL="571500" indent="-457200">
              <a:buAutoNum type="arabicPlain"/>
            </a:pPr>
            <a:r>
              <a:rPr lang="en-AU" sz="2800" dirty="0" smtClean="0"/>
              <a:t>The source details of the article</a:t>
            </a:r>
          </a:p>
          <a:p>
            <a:pPr marL="571500" indent="-457200">
              <a:buAutoNum type="arabicPlain"/>
            </a:pPr>
            <a:r>
              <a:rPr lang="en-AU" sz="2800" dirty="0" smtClean="0"/>
              <a:t>Date of the article</a:t>
            </a:r>
          </a:p>
          <a:p>
            <a:pPr marL="571500" indent="-457200">
              <a:buAutoNum type="arabicPlain"/>
            </a:pPr>
            <a:r>
              <a:rPr lang="en-AU" sz="2800" dirty="0" smtClean="0"/>
              <a:t>A short (200) word clear argument/discussion exploring if the issue raised in the article demonstrates the effectiveness or the ineffectiveness of the legal system</a:t>
            </a:r>
          </a:p>
          <a:p>
            <a:pPr marL="571500" indent="-457200">
              <a:buAutoNum type="arabicPlain"/>
            </a:pPr>
            <a:endParaRPr lang="en-AU" sz="2800" dirty="0"/>
          </a:p>
          <a:p>
            <a:pPr marL="114300" indent="0">
              <a:buNone/>
            </a:pPr>
            <a:r>
              <a:rPr lang="en-AU" sz="2800" dirty="0" smtClean="0"/>
              <a:t>So – use the article as the catalyst or prompt or context to examine the ineffectiveness or effectiveness of the Australian legal system with respect to your chosen issue.</a:t>
            </a:r>
          </a:p>
        </p:txBody>
      </p:sp>
    </p:spTree>
    <p:extLst>
      <p:ext uri="{BB962C8B-B14F-4D97-AF65-F5344CB8AC3E}">
        <p14:creationId xmlns:p14="http://schemas.microsoft.com/office/powerpoint/2010/main" val="2252299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AU" sz="3200" dirty="0" smtClean="0"/>
              <a:t>Use credible references and research sources</a:t>
            </a:r>
          </a:p>
          <a:p>
            <a:pPr marL="114300" indent="0">
              <a:buNone/>
            </a:pPr>
            <a:endParaRPr lang="en-AU" sz="3200" dirty="0" smtClean="0"/>
          </a:p>
          <a:p>
            <a:pPr marL="114300" indent="0">
              <a:buNone/>
            </a:pPr>
            <a:r>
              <a:rPr lang="en-AU" sz="3200" dirty="0" smtClean="0"/>
              <a:t>Footnote or endnote your sources within the discussion</a:t>
            </a:r>
          </a:p>
          <a:p>
            <a:pPr marL="114300" indent="0">
              <a:buNone/>
            </a:pPr>
            <a:endParaRPr lang="en-AU" sz="3200" dirty="0" smtClean="0"/>
          </a:p>
          <a:p>
            <a:pPr marL="114300" indent="0">
              <a:buNone/>
            </a:pPr>
            <a:r>
              <a:rPr lang="en-AU" sz="3200" dirty="0" smtClean="0"/>
              <a:t>Include a correctly formatted bibliography</a:t>
            </a:r>
          </a:p>
          <a:p>
            <a:pPr marL="114300" indent="0">
              <a:buNone/>
            </a:pPr>
            <a:endParaRPr lang="en-AU" sz="3200" dirty="0"/>
          </a:p>
          <a:p>
            <a:pPr marL="114300" indent="0">
              <a:buNone/>
            </a:pPr>
            <a:endParaRPr lang="en-AU" sz="32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6204" y="294765"/>
            <a:ext cx="81369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AU" dirty="0" smtClean="0"/>
              <a:t>References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52299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Crucial Checklist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7620000" cy="4988024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AU" sz="3200" dirty="0" smtClean="0"/>
              <a:t>Articles </a:t>
            </a:r>
            <a:r>
              <a:rPr lang="en-AU" sz="3200" dirty="0" smtClean="0">
                <a:solidFill>
                  <a:srgbClr val="FF0000"/>
                </a:solidFill>
              </a:rPr>
              <a:t>MUST</a:t>
            </a:r>
            <a:r>
              <a:rPr lang="en-AU" sz="3200" dirty="0" smtClean="0"/>
              <a:t> be Australian focussed </a:t>
            </a:r>
            <a:r>
              <a:rPr lang="en-AU" sz="3200" dirty="0" smtClean="0">
                <a:solidFill>
                  <a:srgbClr val="FF0000"/>
                </a:solidFill>
              </a:rPr>
              <a:t>AND</a:t>
            </a:r>
            <a:r>
              <a:rPr lang="en-AU" sz="3200" dirty="0" smtClean="0"/>
              <a:t> published within the last 12 months</a:t>
            </a:r>
          </a:p>
          <a:p>
            <a:pPr marL="114300" indent="0">
              <a:buNone/>
            </a:pPr>
            <a:r>
              <a:rPr lang="en-AU" sz="3200" dirty="0" smtClean="0"/>
              <a:t>The article (or in the case of video the link) </a:t>
            </a:r>
            <a:r>
              <a:rPr lang="en-AU" sz="3200" dirty="0" smtClean="0">
                <a:solidFill>
                  <a:srgbClr val="FF0000"/>
                </a:solidFill>
              </a:rPr>
              <a:t>MUST</a:t>
            </a:r>
            <a:r>
              <a:rPr lang="en-AU" sz="3200" dirty="0" smtClean="0"/>
              <a:t> be included with your assignment</a:t>
            </a:r>
          </a:p>
          <a:p>
            <a:pPr marL="114300" indent="0">
              <a:buNone/>
            </a:pPr>
            <a:r>
              <a:rPr lang="en-AU" sz="3200" dirty="0" smtClean="0">
                <a:solidFill>
                  <a:srgbClr val="FF0000"/>
                </a:solidFill>
              </a:rPr>
              <a:t>Support</a:t>
            </a:r>
            <a:r>
              <a:rPr lang="en-AU" sz="3200" dirty="0" smtClean="0"/>
              <a:t> your arguments with wider, referenced research</a:t>
            </a:r>
          </a:p>
          <a:p>
            <a:pPr marL="114300" indent="0">
              <a:buNone/>
            </a:pPr>
            <a:r>
              <a:rPr lang="en-AU" sz="3200" dirty="0" smtClean="0"/>
              <a:t>The word limit is </a:t>
            </a:r>
            <a:r>
              <a:rPr lang="en-AU" sz="3200" dirty="0" smtClean="0">
                <a:solidFill>
                  <a:srgbClr val="FF0000"/>
                </a:solidFill>
              </a:rPr>
              <a:t>900</a:t>
            </a:r>
            <a:r>
              <a:rPr lang="en-AU" sz="3200" dirty="0" smtClean="0"/>
              <a:t> words</a:t>
            </a:r>
          </a:p>
          <a:p>
            <a:pPr marL="114300" indent="0">
              <a:buNone/>
            </a:pPr>
            <a:r>
              <a:rPr lang="en-AU" sz="3200" dirty="0" smtClean="0">
                <a:solidFill>
                  <a:srgbClr val="FF0000"/>
                </a:solidFill>
              </a:rPr>
              <a:t>Presentation</a:t>
            </a:r>
            <a:r>
              <a:rPr lang="en-AU" sz="3200" dirty="0" smtClean="0"/>
              <a:t> is via a word processed document, 1.5 spacing and a 2 cm margin.</a:t>
            </a:r>
          </a:p>
          <a:p>
            <a:pPr marL="114300" indent="0">
              <a:buNone/>
            </a:pP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2252299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424936" cy="1143000"/>
          </a:xfrm>
        </p:spPr>
        <p:txBody>
          <a:bodyPr/>
          <a:lstStyle/>
          <a:p>
            <a:pPr algn="ctr"/>
            <a:r>
              <a:rPr lang="en-AU" sz="4400" dirty="0" smtClean="0"/>
              <a:t>A highly marked response includes?</a:t>
            </a:r>
            <a:endParaRPr lang="en-AU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280920" cy="5141168"/>
          </a:xfrm>
        </p:spPr>
        <p:txBody>
          <a:bodyPr>
            <a:normAutofit/>
          </a:bodyPr>
          <a:lstStyle/>
          <a:p>
            <a:pPr lvl="0"/>
            <a:r>
              <a:rPr lang="en-AU" sz="2400" dirty="0" smtClean="0"/>
              <a:t>A range of articles are selected</a:t>
            </a:r>
          </a:p>
          <a:p>
            <a:pPr lvl="0"/>
            <a:endParaRPr lang="en-AU" sz="2400" dirty="0" smtClean="0"/>
          </a:p>
          <a:p>
            <a:pPr lvl="0"/>
            <a:r>
              <a:rPr lang="en-AU" sz="2400" dirty="0" smtClean="0"/>
              <a:t>The articles are interpreted correctly</a:t>
            </a:r>
          </a:p>
          <a:p>
            <a:pPr lvl="0"/>
            <a:endParaRPr lang="en-AU" sz="2400" dirty="0" smtClean="0"/>
          </a:p>
          <a:p>
            <a:pPr lvl="0"/>
            <a:r>
              <a:rPr lang="en-AU" sz="2400" dirty="0" smtClean="0"/>
              <a:t>Your argument is well-developed and supported </a:t>
            </a:r>
            <a:r>
              <a:rPr lang="en-AU" sz="2400" smtClean="0"/>
              <a:t>by your research </a:t>
            </a:r>
            <a:r>
              <a:rPr lang="en-AU" sz="2400" dirty="0" smtClean="0"/>
              <a:t>and references</a:t>
            </a:r>
          </a:p>
          <a:p>
            <a:pPr lvl="0"/>
            <a:endParaRPr lang="en-AU" sz="2400" dirty="0" smtClean="0"/>
          </a:p>
          <a:p>
            <a:pPr lvl="0"/>
            <a:r>
              <a:rPr lang="en-AU" sz="2400" dirty="0" smtClean="0"/>
              <a:t>Well structured and presented</a:t>
            </a:r>
          </a:p>
          <a:p>
            <a:pPr lvl="0"/>
            <a:endParaRPr lang="en-AU" sz="2400" dirty="0" smtClean="0"/>
          </a:p>
          <a:p>
            <a:pPr lvl="0"/>
            <a:r>
              <a:rPr lang="en-AU" sz="2400" dirty="0" smtClean="0"/>
              <a:t>Correct referencing and bibliography protocols are followed</a:t>
            </a:r>
          </a:p>
          <a:p>
            <a:pPr lvl="0"/>
            <a:endParaRPr lang="en-AU" sz="2400" dirty="0" smtClean="0"/>
          </a:p>
          <a:p>
            <a:pPr lvl="0"/>
            <a:endParaRPr lang="en-AU" sz="2400" dirty="0"/>
          </a:p>
          <a:p>
            <a:pPr lvl="0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91340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Bos</a:t>
            </a:r>
            <a:r>
              <a:rPr lang="en-AU" dirty="0" smtClean="0"/>
              <a:t> Numbers </a:t>
            </a:r>
            <a:r>
              <a:rPr lang="en-AU" dirty="0" err="1" smtClean="0"/>
              <a:t>etc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You will need a cover sheet with your </a:t>
            </a:r>
            <a:r>
              <a:rPr lang="en-AU" dirty="0" err="1" smtClean="0"/>
              <a:t>Bos</a:t>
            </a:r>
            <a:r>
              <a:rPr lang="en-AU" dirty="0" smtClean="0"/>
              <a:t> number on it.</a:t>
            </a:r>
          </a:p>
          <a:p>
            <a:endParaRPr lang="en-AU" dirty="0"/>
          </a:p>
          <a:p>
            <a:r>
              <a:rPr lang="en-AU" dirty="0" smtClean="0"/>
              <a:t>Each page needs you </a:t>
            </a:r>
            <a:r>
              <a:rPr lang="en-AU" dirty="0" err="1" smtClean="0"/>
              <a:t>Bos</a:t>
            </a:r>
            <a:r>
              <a:rPr lang="en-AU" dirty="0" smtClean="0"/>
              <a:t> number as well – hand written is fine</a:t>
            </a:r>
          </a:p>
          <a:p>
            <a:endParaRPr lang="en-AU" dirty="0"/>
          </a:p>
          <a:p>
            <a:r>
              <a:rPr lang="en-AU" dirty="0" smtClean="0"/>
              <a:t>Your </a:t>
            </a:r>
            <a:r>
              <a:rPr lang="en-AU" dirty="0" err="1" smtClean="0"/>
              <a:t>Bos</a:t>
            </a:r>
            <a:r>
              <a:rPr lang="en-AU" dirty="0" smtClean="0"/>
              <a:t> number is on your </a:t>
            </a:r>
            <a:r>
              <a:rPr lang="en-AU" smtClean="0"/>
              <a:t>ID card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371332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261</TotalTime>
  <Words>319</Words>
  <Application>Microsoft Office PowerPoint</Application>
  <PresentationFormat>On-screen Show (4:3)</PresentationFormat>
  <Paragraphs>57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The Assignment Question </vt:lpstr>
      <vt:lpstr>Breaking Down the Question</vt:lpstr>
      <vt:lpstr>How many articles?</vt:lpstr>
      <vt:lpstr>What do I include?</vt:lpstr>
      <vt:lpstr>PowerPoint Presentation</vt:lpstr>
      <vt:lpstr>Crucial Checklist</vt:lpstr>
      <vt:lpstr>A highly marked response includes?</vt:lpstr>
      <vt:lpstr>Bos Numbers etc</vt:lpstr>
    </vt:vector>
  </TitlesOfParts>
  <Company>Lismore Catholic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Assignment Question</dc:title>
  <dc:creator>PMAC-S-CFRANEY$</dc:creator>
  <cp:lastModifiedBy>PMAC-S-CFRANEY$</cp:lastModifiedBy>
  <cp:revision>22</cp:revision>
  <cp:lastPrinted>2014-02-25T00:07:25Z</cp:lastPrinted>
  <dcterms:created xsi:type="dcterms:W3CDTF">2014-02-24T02:23:16Z</dcterms:created>
  <dcterms:modified xsi:type="dcterms:W3CDTF">2014-02-26T01:16:43Z</dcterms:modified>
</cp:coreProperties>
</file>